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sldIdLst>
    <p:sldId id="256" r:id="rId2"/>
    <p:sldId id="257" r:id="rId3"/>
    <p:sldId id="267" r:id="rId4"/>
    <p:sldId id="269" r:id="rId5"/>
    <p:sldId id="259" r:id="rId6"/>
    <p:sldId id="260" r:id="rId7"/>
    <p:sldId id="270" r:id="rId8"/>
    <p:sldId id="261" r:id="rId9"/>
    <p:sldId id="262" r:id="rId10"/>
    <p:sldId id="263" r:id="rId11"/>
    <p:sldId id="264" r:id="rId12"/>
    <p:sldId id="265" r:id="rId13"/>
    <p:sldId id="268" r:id="rId14"/>
    <p:sldId id="266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160B00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160B00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160B00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160B00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160B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rgbClr val="160B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rgbClr val="160B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rgbClr val="160B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rgbClr val="160B00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E50B"/>
    <a:srgbClr val="5C2E00"/>
    <a:srgbClr val="160B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82" autoAdjust="0"/>
    <p:restoredTop sz="94660"/>
  </p:normalViewPr>
  <p:slideViewPr>
    <p:cSldViewPr>
      <p:cViewPr>
        <p:scale>
          <a:sx n="76" d="100"/>
          <a:sy n="76" d="100"/>
        </p:scale>
        <p:origin x="-123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5123" name="Rectangle 3" descr="Stationery"/>
            <p:cNvSpPr>
              <a:spLocks noChangeArrowheads="1"/>
            </p:cNvSpPr>
            <p:nvPr/>
          </p:nvSpPr>
          <p:spPr bwMode="white">
            <a:xfrm>
              <a:off x="336" y="150"/>
              <a:ext cx="5253" cy="402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pic>
          <p:nvPicPr>
            <p:cNvPr id="5124" name="Picture 4" descr="minispi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62025" y="1925638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altLang="uk-UA" noProof="0" smtClean="0"/>
              <a:t>Щелчок правит образец заголовка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47825" y="3738563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ru-RU" altLang="uk-UA" noProof="0" smtClean="0"/>
              <a:t>Щелчок правит образец подзаголовка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9620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endParaRPr lang="ru-RU" altLang="uk-UA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400425" y="6100763"/>
            <a:ext cx="28956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endParaRPr lang="ru-RU" altLang="uk-UA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294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fld id="{D191A129-B723-4507-B24B-579917A9F34E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A663A-0CEF-4A89-827A-03E7207C1A24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658711728"/>
      </p:ext>
    </p:extLst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4572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CCEEC-43C6-43F1-BEA1-606B97232C87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035986032"/>
      </p:ext>
    </p:extLst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906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580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4557BCC-EE0E-49AB-909E-C11543EA63BF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94011506"/>
      </p:ext>
    </p:extLst>
  </p:cSld>
  <p:clrMapOvr>
    <a:masterClrMapping/>
  </p:clrMapOvr>
  <p:transition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/>
          <a:p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906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580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547B5EC-EABD-4BBF-B1BB-E4B601922890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287829717"/>
      </p:ext>
    </p:extLst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4C3C3-B4E4-4662-A726-92A8DC17D4D6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182754409"/>
      </p:ext>
    </p:extLst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56F5B-7BCC-4158-9AE9-3DA075E95C56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154720904"/>
      </p:ext>
    </p:extLst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6317C-E668-4FA9-AB18-60FDC437434C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703483827"/>
      </p:ext>
    </p:extLst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C76CC-EF3D-4645-9C09-C72921557114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045052932"/>
      </p:ext>
    </p:extLst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658BE-4CD2-4CB4-821C-5B320661DA00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122312068"/>
      </p:ext>
    </p:extLst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81ED4-7A84-4E0E-93C6-8AD576A86391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306238593"/>
      </p:ext>
    </p:extLst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6EEF4-0AC1-4E75-A753-191FA5A139F6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858360619"/>
      </p:ext>
    </p:extLst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088C5-F55A-4D36-83A9-6C8E5C6215DC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518863419"/>
      </p:ext>
    </p:extLst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8C735A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ltGray">
            <a:xfrm>
              <a:off x="336" y="150"/>
              <a:ext cx="5253" cy="4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pic>
          <p:nvPicPr>
            <p:cNvPr id="4100" name="Picture 4" descr="minispir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1" name="Line 5"/>
            <p:cNvSpPr>
              <a:spLocks noChangeShapeType="1"/>
            </p:cNvSpPr>
            <p:nvPr/>
          </p:nvSpPr>
          <p:spPr bwMode="ltGray">
            <a:xfrm>
              <a:off x="640" y="1008"/>
              <a:ext cx="4880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Щелчок правит образец заголовка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Щелчок правит 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096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b="0">
                <a:solidFill>
                  <a:schemeClr val="bg2"/>
                </a:solidFill>
              </a:defRPr>
            </a:lvl1pPr>
          </a:lstStyle>
          <a:p>
            <a:endParaRPr lang="ru-RU" altLang="uk-UA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096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b="0">
                <a:solidFill>
                  <a:schemeClr val="bg2"/>
                </a:solidFill>
              </a:defRPr>
            </a:lvl1pPr>
          </a:lstStyle>
          <a:p>
            <a:endParaRPr lang="ru-RU" altLang="uk-UA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="0">
                <a:solidFill>
                  <a:schemeClr val="bg2"/>
                </a:solidFill>
              </a:defRPr>
            </a:lvl1pPr>
          </a:lstStyle>
          <a:p>
            <a:fld id="{53348001-9AB4-4AAC-BC35-E61548A141BA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>
    <p:blinds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Monotype Sorts" pitchFamily="2" charset="2"/>
        <a:buChar char="4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821227"/>
            <a:ext cx="739471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ylfaen" pitchFamily="18" charset="0"/>
              </a:rPr>
              <a:t>Алгоритми і їх властивості.</a:t>
            </a:r>
          </a:p>
          <a:p>
            <a:pPr algn="ctr"/>
            <a:r>
              <a:rPr lang="uk-UA" sz="44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ylfaen" pitchFamily="18" charset="0"/>
              </a:rPr>
              <a:t>Форми подання алгоритмів.</a:t>
            </a:r>
            <a:endParaRPr lang="ru-RU" sz="4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ylfaen" pitchFamily="18" charset="0"/>
            </a:endParaRPr>
          </a:p>
        </p:txBody>
      </p:sp>
      <p:pic>
        <p:nvPicPr>
          <p:cNvPr id="1026" name="Picture 2" descr="C:\Users\Хомяк\Desktop\1_53df23196e52853df23196e5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624" y="2574232"/>
            <a:ext cx="3498329" cy="3498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80000"/>
              </a:lnSpc>
            </a:pPr>
            <a:r>
              <a:rPr lang="uk-UA" altLang="uk-UA" b="1">
                <a:solidFill>
                  <a:schemeClr val="tx1"/>
                </a:solidFill>
              </a:rPr>
              <a:t>Графічний спосіб подачі алгоритму</a:t>
            </a:r>
            <a:endParaRPr lang="ru-RU" altLang="uk-UA" b="1">
              <a:solidFill>
                <a:schemeClr val="tx1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828800"/>
            <a:ext cx="3200400" cy="4114800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buFont typeface="Monotype Sorts" pitchFamily="2" charset="2"/>
              <a:buNone/>
            </a:pPr>
            <a:r>
              <a:rPr lang="uk-UA" altLang="uk-UA" sz="2800" dirty="0" smtClean="0"/>
              <a:t>Обчислити </a:t>
            </a:r>
            <a:r>
              <a:rPr lang="uk-UA" altLang="uk-UA" sz="2800" dirty="0"/>
              <a:t>середнє арифметичне 3-х чисел.</a:t>
            </a:r>
          </a:p>
          <a:p>
            <a:pPr marL="0" indent="0" algn="just">
              <a:buFont typeface="Monotype Sorts" pitchFamily="2" charset="2"/>
              <a:buNone/>
            </a:pPr>
            <a:endParaRPr lang="uk-UA" altLang="uk-UA" sz="2800" dirty="0"/>
          </a:p>
          <a:p>
            <a:pPr marL="0" indent="0"/>
            <a:endParaRPr lang="ru-RU" altLang="uk-UA" sz="2800" dirty="0"/>
          </a:p>
        </p:txBody>
      </p:sp>
      <p:grpSp>
        <p:nvGrpSpPr>
          <p:cNvPr id="12293" name="Group 5"/>
          <p:cNvGrpSpPr>
            <a:grpSpLocks/>
          </p:cNvGrpSpPr>
          <p:nvPr/>
        </p:nvGrpSpPr>
        <p:grpSpPr bwMode="auto">
          <a:xfrm>
            <a:off x="4876800" y="1905000"/>
            <a:ext cx="3657600" cy="4038600"/>
            <a:chOff x="3320" y="6021"/>
            <a:chExt cx="3408" cy="4118"/>
          </a:xfrm>
        </p:grpSpPr>
        <p:grpSp>
          <p:nvGrpSpPr>
            <p:cNvPr id="12294" name="Group 6"/>
            <p:cNvGrpSpPr>
              <a:grpSpLocks/>
            </p:cNvGrpSpPr>
            <p:nvPr/>
          </p:nvGrpSpPr>
          <p:grpSpPr bwMode="auto">
            <a:xfrm>
              <a:off x="3320" y="6021"/>
              <a:ext cx="3408" cy="4118"/>
              <a:chOff x="3320" y="6021"/>
              <a:chExt cx="3408" cy="4118"/>
            </a:xfrm>
          </p:grpSpPr>
          <p:grpSp>
            <p:nvGrpSpPr>
              <p:cNvPr id="12295" name="Group 7"/>
              <p:cNvGrpSpPr>
                <a:grpSpLocks/>
              </p:cNvGrpSpPr>
              <p:nvPr/>
            </p:nvGrpSpPr>
            <p:grpSpPr bwMode="auto">
              <a:xfrm>
                <a:off x="4172" y="6021"/>
                <a:ext cx="1707" cy="426"/>
                <a:chOff x="4172" y="6021"/>
                <a:chExt cx="1707" cy="426"/>
              </a:xfrm>
            </p:grpSpPr>
            <p:sp>
              <p:nvSpPr>
                <p:cNvPr id="12296" name="AutoShape 8"/>
                <p:cNvSpPr>
                  <a:spLocks noChangeArrowheads="1"/>
                </p:cNvSpPr>
                <p:nvPr/>
              </p:nvSpPr>
              <p:spPr bwMode="auto">
                <a:xfrm>
                  <a:off x="4172" y="6021"/>
                  <a:ext cx="1707" cy="426"/>
                </a:xfrm>
                <a:prstGeom prst="flowChartAlternateProcess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path path="shape">
                    <a:fillToRect l="50000" t="50000" r="50000" b="50000"/>
                  </a:path>
                </a:gradFill>
                <a:ln w="444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1229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317" y="6021"/>
                  <a:ext cx="1420" cy="4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444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uk-UA" altLang="uk-UA" sz="1400" b="0" dirty="0">
                      <a:solidFill>
                        <a:schemeClr val="tx1"/>
                      </a:solidFill>
                    </a:rPr>
                    <a:t>Початок</a:t>
                  </a:r>
                </a:p>
              </p:txBody>
            </p:sp>
          </p:grpSp>
          <p:grpSp>
            <p:nvGrpSpPr>
              <p:cNvPr id="12298" name="Group 10"/>
              <p:cNvGrpSpPr>
                <a:grpSpLocks/>
              </p:cNvGrpSpPr>
              <p:nvPr/>
            </p:nvGrpSpPr>
            <p:grpSpPr bwMode="auto">
              <a:xfrm>
                <a:off x="3320" y="6731"/>
                <a:ext cx="3408" cy="568"/>
                <a:chOff x="3320" y="6731"/>
                <a:chExt cx="3408" cy="568"/>
              </a:xfrm>
            </p:grpSpPr>
            <p:sp>
              <p:nvSpPr>
                <p:cNvPr id="12299" name="AutoShape 11"/>
                <p:cNvSpPr>
                  <a:spLocks noChangeArrowheads="1"/>
                </p:cNvSpPr>
                <p:nvPr/>
              </p:nvSpPr>
              <p:spPr bwMode="auto">
                <a:xfrm>
                  <a:off x="3320" y="6731"/>
                  <a:ext cx="3408" cy="568"/>
                </a:xfrm>
                <a:prstGeom prst="flowChartInputOutpu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path path="shape">
                    <a:fillToRect l="50000" t="50000" r="50000" b="50000"/>
                  </a:path>
                </a:gradFill>
                <a:ln w="444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12300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888" y="6731"/>
                  <a:ext cx="2272" cy="5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444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uk-UA" altLang="uk-UA" sz="2400" b="0">
                      <a:solidFill>
                        <a:schemeClr val="tx1"/>
                      </a:solidFill>
                    </a:rPr>
                    <a:t>Ввести А,В, С</a:t>
                  </a:r>
                  <a:endParaRPr lang="uk-UA" altLang="uk-UA" sz="1400" b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301" name="Text Box 13"/>
              <p:cNvSpPr txBox="1">
                <a:spLocks noChangeArrowheads="1"/>
              </p:cNvSpPr>
              <p:nvPr/>
            </p:nvSpPr>
            <p:spPr bwMode="auto">
              <a:xfrm>
                <a:off x="3607" y="7725"/>
                <a:ext cx="2840" cy="568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folHlink"/>
                  </a:gs>
                </a:gsLst>
                <a:path path="shape">
                  <a:fillToRect l="50000" t="50000" r="50000" b="50000"/>
                </a:path>
              </a:gradFill>
              <a:ln w="444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altLang="uk-UA" sz="2400" b="0" dirty="0">
                    <a:solidFill>
                      <a:schemeClr val="tx1"/>
                    </a:solidFill>
                  </a:rPr>
                  <a:t>SA:=(A+B+C)/3</a:t>
                </a:r>
                <a:endParaRPr lang="en-US" altLang="uk-UA" sz="1400" b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302" name="Group 14"/>
              <p:cNvGrpSpPr>
                <a:grpSpLocks/>
              </p:cNvGrpSpPr>
              <p:nvPr/>
            </p:nvGrpSpPr>
            <p:grpSpPr bwMode="auto">
              <a:xfrm>
                <a:off x="3320" y="8719"/>
                <a:ext cx="3408" cy="568"/>
                <a:chOff x="3320" y="6731"/>
                <a:chExt cx="3408" cy="568"/>
              </a:xfrm>
            </p:grpSpPr>
            <p:sp>
              <p:nvSpPr>
                <p:cNvPr id="12303" name="AutoShape 15"/>
                <p:cNvSpPr>
                  <a:spLocks noChangeArrowheads="1"/>
                </p:cNvSpPr>
                <p:nvPr/>
              </p:nvSpPr>
              <p:spPr bwMode="auto">
                <a:xfrm>
                  <a:off x="3320" y="6731"/>
                  <a:ext cx="3408" cy="568"/>
                </a:xfrm>
                <a:prstGeom prst="flowChartInputOutpu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path path="shape">
                    <a:fillToRect l="50000" t="50000" r="50000" b="50000"/>
                  </a:path>
                </a:gradFill>
                <a:ln w="444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1230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888" y="6731"/>
                  <a:ext cx="2272" cy="5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444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uk-UA" altLang="uk-UA" sz="2400" b="0" dirty="0">
                      <a:solidFill>
                        <a:schemeClr val="tx1"/>
                      </a:solidFill>
                    </a:rPr>
                    <a:t>Вивід </a:t>
                  </a:r>
                  <a:r>
                    <a:rPr lang="en-US" altLang="uk-UA" sz="2400" b="0" dirty="0">
                      <a:solidFill>
                        <a:schemeClr val="tx1"/>
                      </a:solidFill>
                    </a:rPr>
                    <a:t>SA</a:t>
                  </a:r>
                  <a:endParaRPr lang="en-US" altLang="uk-UA" sz="1400" b="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305" name="Group 17"/>
              <p:cNvGrpSpPr>
                <a:grpSpLocks/>
              </p:cNvGrpSpPr>
              <p:nvPr/>
            </p:nvGrpSpPr>
            <p:grpSpPr bwMode="auto">
              <a:xfrm>
                <a:off x="4172" y="9713"/>
                <a:ext cx="1707" cy="426"/>
                <a:chOff x="4172" y="6021"/>
                <a:chExt cx="1707" cy="426"/>
              </a:xfrm>
            </p:grpSpPr>
            <p:sp>
              <p:nvSpPr>
                <p:cNvPr id="12306" name="AutoShape 18"/>
                <p:cNvSpPr>
                  <a:spLocks noChangeArrowheads="1"/>
                </p:cNvSpPr>
                <p:nvPr/>
              </p:nvSpPr>
              <p:spPr bwMode="auto">
                <a:xfrm>
                  <a:off x="4172" y="6021"/>
                  <a:ext cx="1707" cy="426"/>
                </a:xfrm>
                <a:prstGeom prst="flowChartAlternateProcess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path path="shape">
                    <a:fillToRect l="50000" t="50000" r="50000" b="50000"/>
                  </a:path>
                </a:gradFill>
                <a:ln w="444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1230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317" y="6021"/>
                  <a:ext cx="1420" cy="4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444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uk-UA" altLang="uk-UA" sz="1400" b="0">
                      <a:solidFill>
                        <a:schemeClr val="tx1"/>
                      </a:solidFill>
                    </a:rPr>
                    <a:t>Кінець</a:t>
                  </a:r>
                </a:p>
              </p:txBody>
            </p:sp>
          </p:grpSp>
        </p:grpSp>
        <p:sp>
          <p:nvSpPr>
            <p:cNvPr id="12308" name="Line 20"/>
            <p:cNvSpPr>
              <a:spLocks noChangeShapeType="1"/>
            </p:cNvSpPr>
            <p:nvPr/>
          </p:nvSpPr>
          <p:spPr bwMode="auto">
            <a:xfrm>
              <a:off x="5027" y="6447"/>
              <a:ext cx="0" cy="284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2309" name="Line 21"/>
            <p:cNvSpPr>
              <a:spLocks noChangeShapeType="1"/>
            </p:cNvSpPr>
            <p:nvPr/>
          </p:nvSpPr>
          <p:spPr bwMode="auto">
            <a:xfrm>
              <a:off x="5027" y="7299"/>
              <a:ext cx="0" cy="426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2310" name="Line 22"/>
            <p:cNvSpPr>
              <a:spLocks noChangeShapeType="1"/>
            </p:cNvSpPr>
            <p:nvPr/>
          </p:nvSpPr>
          <p:spPr bwMode="auto">
            <a:xfrm>
              <a:off x="5027" y="8293"/>
              <a:ext cx="0" cy="426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2311" name="Line 23"/>
            <p:cNvSpPr>
              <a:spLocks noChangeShapeType="1"/>
            </p:cNvSpPr>
            <p:nvPr/>
          </p:nvSpPr>
          <p:spPr bwMode="auto">
            <a:xfrm>
              <a:off x="5027" y="9287"/>
              <a:ext cx="0" cy="426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uk-UA"/>
            </a:p>
          </p:txBody>
        </p: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80000"/>
              </a:lnSpc>
            </a:pPr>
            <a:r>
              <a:rPr lang="uk-UA" altLang="uk-UA" sz="6000" b="1">
                <a:solidFill>
                  <a:schemeClr val="accent2"/>
                </a:solidFill>
                <a:sym typeface="Wingdings" pitchFamily="2" charset="2"/>
              </a:rPr>
              <a:t></a:t>
            </a:r>
            <a:r>
              <a:rPr lang="uk-UA" altLang="uk-UA" sz="4000" b="1">
                <a:solidFill>
                  <a:srgbClr val="5C2E00"/>
                </a:solidFill>
              </a:rPr>
              <a:t> Опис алгоритму на навчальній алгоритмічній мові</a:t>
            </a:r>
            <a:endParaRPr lang="ru-RU" altLang="uk-UA" sz="4000" b="1">
              <a:solidFill>
                <a:srgbClr val="5C2E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lvl="2" indent="0">
              <a:buFontTx/>
              <a:buNone/>
            </a:pPr>
            <a:r>
              <a:rPr lang="ru-RU" altLang="uk-UA" sz="4000" b="1" i="1" u="sng">
                <a:solidFill>
                  <a:srgbClr val="000000"/>
                </a:solidFill>
              </a:rPr>
              <a:t>Алг</a:t>
            </a:r>
            <a:r>
              <a:rPr lang="ru-RU" altLang="uk-UA" sz="4000" b="1" i="1">
                <a:solidFill>
                  <a:srgbClr val="000000"/>
                </a:solidFill>
              </a:rPr>
              <a:t> </a:t>
            </a:r>
            <a:r>
              <a:rPr lang="en-US" altLang="uk-UA" sz="4000" b="1" i="1">
                <a:solidFill>
                  <a:srgbClr val="000000"/>
                </a:solidFill>
              </a:rPr>
              <a:t>&lt;</a:t>
            </a:r>
            <a:r>
              <a:rPr lang="uk-UA" altLang="uk-UA" sz="4000" b="1" i="1">
                <a:solidFill>
                  <a:srgbClr val="000000"/>
                </a:solidFill>
              </a:rPr>
              <a:t>ім’я алгоритму</a:t>
            </a:r>
            <a:r>
              <a:rPr lang="en-US" altLang="uk-UA" sz="4000" b="1" i="1">
                <a:solidFill>
                  <a:srgbClr val="000000"/>
                </a:solidFill>
              </a:rPr>
              <a:t>&gt;</a:t>
            </a:r>
          </a:p>
          <a:p>
            <a:pPr marL="1428750" lvl="3" indent="-381000">
              <a:buFontTx/>
              <a:buNone/>
            </a:pPr>
            <a:r>
              <a:rPr lang="ru-RU" altLang="uk-UA" sz="3600" b="1" i="1" u="sng">
                <a:solidFill>
                  <a:srgbClr val="000000"/>
                </a:solidFill>
              </a:rPr>
              <a:t>арг </a:t>
            </a:r>
            <a:r>
              <a:rPr lang="ru-RU" altLang="uk-UA" sz="3600" b="1" i="1">
                <a:solidFill>
                  <a:srgbClr val="000000"/>
                </a:solidFill>
              </a:rPr>
              <a:t>список аргументів: </a:t>
            </a:r>
            <a:r>
              <a:rPr lang="en-US" altLang="uk-UA" sz="3600" b="1" i="1">
                <a:solidFill>
                  <a:srgbClr val="000000"/>
                </a:solidFill>
              </a:rPr>
              <a:t>&lt;</a:t>
            </a:r>
            <a:r>
              <a:rPr lang="uk-UA" altLang="uk-UA" sz="3600" b="1" i="1">
                <a:solidFill>
                  <a:srgbClr val="000000"/>
                </a:solidFill>
              </a:rPr>
              <a:t>тип</a:t>
            </a:r>
            <a:r>
              <a:rPr lang="en-US" altLang="uk-UA" sz="3600" b="1" i="1">
                <a:solidFill>
                  <a:srgbClr val="000000"/>
                </a:solidFill>
              </a:rPr>
              <a:t>&gt;</a:t>
            </a:r>
          </a:p>
          <a:p>
            <a:pPr marL="1428750" lvl="3" indent="-381000">
              <a:buFontTx/>
              <a:buNone/>
            </a:pPr>
            <a:r>
              <a:rPr lang="ru-RU" altLang="uk-UA" sz="3600" b="1" i="1" u="sng">
                <a:solidFill>
                  <a:srgbClr val="000000"/>
                </a:solidFill>
              </a:rPr>
              <a:t>рез</a:t>
            </a:r>
            <a:r>
              <a:rPr lang="ru-RU" altLang="uk-UA" sz="3600" b="1" i="1">
                <a:solidFill>
                  <a:srgbClr val="000000"/>
                </a:solidFill>
              </a:rPr>
              <a:t> список </a:t>
            </a:r>
            <a:r>
              <a:rPr lang="uk-UA" altLang="uk-UA" sz="3600" b="1" i="1">
                <a:solidFill>
                  <a:srgbClr val="000000"/>
                </a:solidFill>
              </a:rPr>
              <a:t>результатів</a:t>
            </a:r>
            <a:r>
              <a:rPr lang="ru-RU" altLang="uk-UA" sz="3600" b="1" i="1">
                <a:solidFill>
                  <a:srgbClr val="000000"/>
                </a:solidFill>
              </a:rPr>
              <a:t>: </a:t>
            </a:r>
            <a:r>
              <a:rPr lang="en-US" altLang="uk-UA" sz="3600" b="1" i="1">
                <a:solidFill>
                  <a:srgbClr val="000000"/>
                </a:solidFill>
              </a:rPr>
              <a:t>&lt;</a:t>
            </a:r>
            <a:r>
              <a:rPr lang="uk-UA" altLang="uk-UA" sz="3600" b="1" i="1">
                <a:solidFill>
                  <a:srgbClr val="000000"/>
                </a:solidFill>
              </a:rPr>
              <a:t>тип</a:t>
            </a:r>
            <a:r>
              <a:rPr lang="en-US" altLang="uk-UA" sz="3600" b="1" i="1">
                <a:solidFill>
                  <a:srgbClr val="000000"/>
                </a:solidFill>
              </a:rPr>
              <a:t>&gt;</a:t>
            </a:r>
          </a:p>
          <a:p>
            <a:pPr marL="381000" lvl="2" indent="0">
              <a:buFontTx/>
              <a:buNone/>
            </a:pPr>
            <a:r>
              <a:rPr lang="ru-RU" altLang="uk-UA" sz="4000" b="1" i="1" u="sng">
                <a:solidFill>
                  <a:srgbClr val="000000"/>
                </a:solidFill>
              </a:rPr>
              <a:t>Поч</a:t>
            </a:r>
            <a:endParaRPr lang="ru-RU" altLang="uk-UA" sz="4000" b="1" i="1">
              <a:solidFill>
                <a:srgbClr val="000000"/>
              </a:solidFill>
            </a:endParaRPr>
          </a:p>
          <a:p>
            <a:pPr marL="381000" lvl="2" indent="0">
              <a:buFontTx/>
              <a:buNone/>
            </a:pPr>
            <a:r>
              <a:rPr lang="en-US" altLang="uk-UA" sz="4000" b="1" i="1">
                <a:solidFill>
                  <a:srgbClr val="000000"/>
                </a:solidFill>
              </a:rPr>
              <a:t>&lt;</a:t>
            </a:r>
            <a:r>
              <a:rPr lang="uk-UA" altLang="uk-UA" sz="4000" b="1" i="1">
                <a:solidFill>
                  <a:srgbClr val="000000"/>
                </a:solidFill>
              </a:rPr>
              <a:t>тіло алгоритму</a:t>
            </a:r>
            <a:r>
              <a:rPr lang="en-US" altLang="uk-UA" sz="4000" b="1" i="1">
                <a:solidFill>
                  <a:srgbClr val="000000"/>
                </a:solidFill>
              </a:rPr>
              <a:t>&gt;</a:t>
            </a:r>
          </a:p>
          <a:p>
            <a:pPr marL="381000" lvl="2" indent="0">
              <a:buFontTx/>
              <a:buNone/>
            </a:pPr>
            <a:r>
              <a:rPr lang="en-US" altLang="uk-UA" sz="4000" b="1" i="1" u="sng">
                <a:solidFill>
                  <a:srgbClr val="000000"/>
                </a:solidFill>
              </a:rPr>
              <a:t>Кін</a:t>
            </a:r>
            <a:endParaRPr lang="ru-RU" altLang="uk-UA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80000"/>
              </a:lnSpc>
            </a:pPr>
            <a:r>
              <a:rPr lang="uk-UA" altLang="uk-UA" sz="4000" b="1">
                <a:solidFill>
                  <a:srgbClr val="5C2E00"/>
                </a:solidFill>
              </a:rPr>
              <a:t>Опис алгоритму на навчальній алгоритмічній мові</a:t>
            </a:r>
            <a:endParaRPr lang="ru-RU" altLang="uk-UA" sz="4000" b="1">
              <a:solidFill>
                <a:srgbClr val="5C2E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algn="just">
              <a:buFont typeface="Monotype Sorts" pitchFamily="2" charset="2"/>
              <a:buNone/>
            </a:pPr>
            <a:r>
              <a:rPr lang="uk-UA" altLang="uk-UA" sz="3200" dirty="0" smtClean="0"/>
              <a:t>Обчислити </a:t>
            </a:r>
            <a:r>
              <a:rPr lang="uk-UA" altLang="uk-UA" sz="3200" dirty="0"/>
              <a:t>середнє арифметичне 3-х чисел.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381000" lvl="2" indent="0">
              <a:buFontTx/>
              <a:buNone/>
            </a:pPr>
            <a:r>
              <a:rPr lang="ru-RU" altLang="uk-UA" sz="2400" b="1" i="1" u="sng">
                <a:solidFill>
                  <a:srgbClr val="000000"/>
                </a:solidFill>
              </a:rPr>
              <a:t>Алг</a:t>
            </a:r>
            <a:r>
              <a:rPr lang="ru-RU" altLang="uk-UA" sz="2400" b="1" i="1">
                <a:solidFill>
                  <a:srgbClr val="000000"/>
                </a:solidFill>
              </a:rPr>
              <a:t> </a:t>
            </a:r>
            <a:r>
              <a:rPr lang="ru-RU" altLang="uk-UA" b="1" i="1">
                <a:solidFill>
                  <a:srgbClr val="000000"/>
                </a:solidFill>
              </a:rPr>
              <a:t>Середнє_арифметичне</a:t>
            </a:r>
            <a:endParaRPr lang="en-US" altLang="uk-UA" sz="2400" b="1" i="1">
              <a:solidFill>
                <a:srgbClr val="000000"/>
              </a:solidFill>
            </a:endParaRPr>
          </a:p>
          <a:p>
            <a:pPr marL="571500" lvl="3" indent="0">
              <a:buFontTx/>
              <a:buNone/>
            </a:pPr>
            <a:r>
              <a:rPr lang="ru-RU" altLang="uk-UA" sz="2600" b="1" i="1" u="sng">
                <a:solidFill>
                  <a:srgbClr val="000000"/>
                </a:solidFill>
              </a:rPr>
              <a:t>арг</a:t>
            </a:r>
            <a:r>
              <a:rPr lang="ru-RU" altLang="uk-UA" sz="2600" b="1" i="1">
                <a:solidFill>
                  <a:srgbClr val="000000"/>
                </a:solidFill>
              </a:rPr>
              <a:t>  А, В, С: ціл</a:t>
            </a:r>
            <a:endParaRPr lang="en-US" altLang="uk-UA" sz="2600" b="1" i="1">
              <a:solidFill>
                <a:srgbClr val="000000"/>
              </a:solidFill>
            </a:endParaRPr>
          </a:p>
          <a:p>
            <a:pPr marL="571500" lvl="3" indent="0">
              <a:buFontTx/>
              <a:buNone/>
            </a:pPr>
            <a:r>
              <a:rPr lang="ru-RU" altLang="uk-UA" sz="2600" b="1" i="1" u="sng">
                <a:solidFill>
                  <a:srgbClr val="000000"/>
                </a:solidFill>
              </a:rPr>
              <a:t>рез</a:t>
            </a:r>
            <a:r>
              <a:rPr lang="ru-RU" altLang="uk-UA" sz="2600" b="1" i="1">
                <a:solidFill>
                  <a:srgbClr val="000000"/>
                </a:solidFill>
              </a:rPr>
              <a:t> </a:t>
            </a:r>
            <a:r>
              <a:rPr lang="en-US" altLang="uk-UA" sz="2600" b="1" i="1">
                <a:solidFill>
                  <a:srgbClr val="000000"/>
                </a:solidFill>
              </a:rPr>
              <a:t>SA</a:t>
            </a:r>
            <a:r>
              <a:rPr lang="ru-RU" altLang="uk-UA" sz="2600" b="1" i="1">
                <a:solidFill>
                  <a:srgbClr val="000000"/>
                </a:solidFill>
              </a:rPr>
              <a:t>: </a:t>
            </a:r>
            <a:r>
              <a:rPr lang="uk-UA" altLang="uk-UA" sz="2600" b="1" i="1">
                <a:solidFill>
                  <a:srgbClr val="000000"/>
                </a:solidFill>
              </a:rPr>
              <a:t>дійсн</a:t>
            </a:r>
          </a:p>
          <a:p>
            <a:pPr marL="571500" lvl="3" indent="0">
              <a:buFontTx/>
              <a:buNone/>
            </a:pPr>
            <a:r>
              <a:rPr lang="ru-RU" altLang="uk-UA" sz="2600" b="1" i="1" u="sng">
                <a:solidFill>
                  <a:srgbClr val="000000"/>
                </a:solidFill>
              </a:rPr>
              <a:t>Поч</a:t>
            </a:r>
          </a:p>
          <a:p>
            <a:pPr marL="0" indent="0">
              <a:buFont typeface="Monotype Sorts" pitchFamily="2" charset="2"/>
              <a:buNone/>
            </a:pPr>
            <a:r>
              <a:rPr lang="uk-UA" altLang="uk-UA" sz="2600" b="1" i="1"/>
              <a:t>	Ввести А</a:t>
            </a:r>
          </a:p>
          <a:p>
            <a:pPr marL="0" indent="0">
              <a:buFont typeface="Monotype Sorts" pitchFamily="2" charset="2"/>
              <a:buNone/>
            </a:pPr>
            <a:r>
              <a:rPr lang="uk-UA" altLang="uk-UA" sz="2600" b="1" i="1"/>
              <a:t>	Ввести В</a:t>
            </a:r>
          </a:p>
          <a:p>
            <a:pPr marL="0" indent="0">
              <a:buFont typeface="Monotype Sorts" pitchFamily="2" charset="2"/>
              <a:buNone/>
            </a:pPr>
            <a:r>
              <a:rPr lang="uk-UA" altLang="uk-UA" sz="2600" b="1" i="1"/>
              <a:t>	Ввести С</a:t>
            </a:r>
          </a:p>
          <a:p>
            <a:pPr marL="0" indent="0">
              <a:buFont typeface="Monotype Sorts" pitchFamily="2" charset="2"/>
              <a:buNone/>
            </a:pPr>
            <a:r>
              <a:rPr lang="en-US" altLang="uk-UA" sz="2600" b="1" i="1"/>
              <a:t>	SA:=(A+B+C)/3</a:t>
            </a:r>
            <a:endParaRPr lang="uk-UA" altLang="uk-UA" sz="2600" b="1" i="1"/>
          </a:p>
          <a:p>
            <a:pPr marL="0" indent="0">
              <a:buFont typeface="Monotype Sorts" pitchFamily="2" charset="2"/>
              <a:buNone/>
            </a:pPr>
            <a:r>
              <a:rPr lang="uk-UA" altLang="uk-UA" sz="2600" b="1" i="1"/>
              <a:t>	Вивід </a:t>
            </a:r>
            <a:r>
              <a:rPr lang="en-US" altLang="uk-UA" sz="2600" b="1" i="1"/>
              <a:t>SA</a:t>
            </a:r>
            <a:endParaRPr lang="uk-UA" altLang="uk-UA" sz="2600" b="1"/>
          </a:p>
          <a:p>
            <a:pPr marL="0" indent="0">
              <a:buFont typeface="Monotype Sorts" pitchFamily="2" charset="2"/>
              <a:buNone/>
            </a:pPr>
            <a:r>
              <a:rPr lang="en-US" altLang="uk-UA" sz="2600" b="1" i="1">
                <a:solidFill>
                  <a:srgbClr val="000000"/>
                </a:solidFill>
              </a:rPr>
              <a:t>       </a:t>
            </a:r>
            <a:r>
              <a:rPr lang="en-US" altLang="uk-UA" sz="2600" b="1" i="1" u="sng">
                <a:solidFill>
                  <a:srgbClr val="000000"/>
                </a:solidFill>
              </a:rPr>
              <a:t>Кін</a:t>
            </a:r>
            <a:endParaRPr lang="ru-RU" altLang="uk-UA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uk-UA" b="1">
                <a:solidFill>
                  <a:schemeClr val="tx1"/>
                </a:solidFill>
              </a:rPr>
              <a:t>Програма</a:t>
            </a:r>
            <a:endParaRPr lang="ru-RU" altLang="uk-UA" b="1">
              <a:solidFill>
                <a:schemeClr val="tx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uk-UA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ru-RU" altLang="uk-UA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uk-UA" sz="2400" b="1">
                <a:latin typeface="Arial Narrow" pitchFamily="34" charset="0"/>
              </a:rPr>
              <a:t>Program Ser_Arifm;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uk-UA" sz="2400" b="1">
                <a:latin typeface="Arial Narrow" pitchFamily="34" charset="0"/>
              </a:rPr>
              <a:t>Var </a:t>
            </a:r>
            <a:r>
              <a:rPr lang="ru-RU" altLang="uk-UA" sz="2400" b="1" i="1">
                <a:solidFill>
                  <a:srgbClr val="000000"/>
                </a:solidFill>
                <a:latin typeface="Arial Narrow" pitchFamily="34" charset="0"/>
              </a:rPr>
              <a:t>А, В, С: </a:t>
            </a:r>
            <a:r>
              <a:rPr lang="en-US" altLang="uk-UA" sz="2400" b="1" i="1">
                <a:solidFill>
                  <a:srgbClr val="000000"/>
                </a:solidFill>
                <a:latin typeface="Arial Narrow" pitchFamily="34" charset="0"/>
              </a:rPr>
              <a:t>integer;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uk-UA" sz="2400" b="1" i="1">
                <a:solidFill>
                  <a:srgbClr val="000000"/>
                </a:solidFill>
                <a:latin typeface="Arial Narrow" pitchFamily="34" charset="0"/>
              </a:rPr>
              <a:t>		SA</a:t>
            </a:r>
            <a:r>
              <a:rPr lang="ru-RU" altLang="uk-UA" sz="2400" b="1" i="1">
                <a:solidFill>
                  <a:srgbClr val="000000"/>
                </a:solidFill>
                <a:latin typeface="Arial Narrow" pitchFamily="34" charset="0"/>
              </a:rPr>
              <a:t>: </a:t>
            </a:r>
            <a:r>
              <a:rPr lang="en-US" altLang="uk-UA" sz="2400" b="1" i="1">
                <a:solidFill>
                  <a:srgbClr val="000000"/>
                </a:solidFill>
                <a:latin typeface="Arial Narrow" pitchFamily="34" charset="0"/>
              </a:rPr>
              <a:t>real;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uk-UA" sz="2400" b="1" i="1">
                <a:solidFill>
                  <a:srgbClr val="000000"/>
                </a:solidFill>
                <a:latin typeface="Arial Narrow" pitchFamily="34" charset="0"/>
              </a:rPr>
              <a:t>Begin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uk-UA" sz="2400" b="1" i="1">
                <a:solidFill>
                  <a:srgbClr val="000000"/>
                </a:solidFill>
                <a:latin typeface="Arial Narrow" pitchFamily="34" charset="0"/>
              </a:rPr>
              <a:t>	ReadLn(A);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uk-UA" sz="2400" b="1" i="1">
                <a:solidFill>
                  <a:srgbClr val="000000"/>
                </a:solidFill>
                <a:latin typeface="Arial Narrow" pitchFamily="34" charset="0"/>
              </a:rPr>
              <a:t>	ReadLn(B);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uk-UA" sz="2400" b="1" i="1">
                <a:solidFill>
                  <a:srgbClr val="000000"/>
                </a:solidFill>
                <a:latin typeface="Arial Narrow" pitchFamily="34" charset="0"/>
              </a:rPr>
              <a:t>	ReadLn(C);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uk-UA" sz="2200" b="1" i="1">
                <a:latin typeface="Arial Narrow" pitchFamily="34" charset="0"/>
              </a:rPr>
              <a:t>		SA:=(A+B+C)/3;</a:t>
            </a:r>
            <a:endParaRPr lang="uk-UA" altLang="uk-UA" sz="2200" b="1" i="1">
              <a:latin typeface="Arial Narrow" pitchFamily="34" charset="0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uk-UA" sz="2400" b="1" i="1">
                <a:solidFill>
                  <a:srgbClr val="000000"/>
                </a:solidFill>
                <a:latin typeface="Arial Narrow" pitchFamily="34" charset="0"/>
              </a:rPr>
              <a:t>	Write(SA);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uk-UA" sz="2400" b="1" i="1">
                <a:solidFill>
                  <a:srgbClr val="000000"/>
                </a:solidFill>
                <a:latin typeface="Arial Narrow" pitchFamily="34" charset="0"/>
              </a:rPr>
              <a:t>End.</a:t>
            </a:r>
            <a:endParaRPr lang="ru-RU" altLang="uk-UA" sz="2400" b="1" i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971550" y="1844675"/>
            <a:ext cx="381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endParaRPr lang="ru-RU" altLang="uk-UA" sz="2000" b="0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331913" y="2060575"/>
            <a:ext cx="316865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uk-UA" altLang="uk-UA" b="0" dirty="0" smtClean="0">
                <a:solidFill>
                  <a:schemeClr val="tx1"/>
                </a:solidFill>
              </a:rPr>
              <a:t>Обчислити </a:t>
            </a:r>
            <a:r>
              <a:rPr kumimoji="1" lang="uk-UA" altLang="uk-UA" b="0" dirty="0">
                <a:solidFill>
                  <a:schemeClr val="tx1"/>
                </a:solidFill>
              </a:rPr>
              <a:t>середнє арифметичне 3-х чисел.</a:t>
            </a:r>
          </a:p>
          <a:p>
            <a:pPr>
              <a:spcBef>
                <a:spcPct val="50000"/>
              </a:spcBef>
            </a:pPr>
            <a:endParaRPr lang="ru-RU" altLang="uk-UA" dirty="0"/>
          </a:p>
        </p:txBody>
      </p:sp>
    </p:spTree>
  </p:cSld>
  <p:clrMapOvr>
    <a:masterClrMapping/>
  </p:clrMapOvr>
  <p:transition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uk-UA" b="1">
                <a:solidFill>
                  <a:schemeClr val="accent2"/>
                </a:solidFill>
              </a:rPr>
              <a:t>Контрольні запитання</a:t>
            </a:r>
            <a:endParaRPr lang="ru-RU" altLang="uk-UA" b="1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 algn="just">
              <a:buFont typeface="Monotype Sorts" pitchFamily="2" charset="2"/>
              <a:buNone/>
            </a:pPr>
            <a:r>
              <a:rPr lang="uk-UA" altLang="uk-UA" sz="2800"/>
              <a:t>1. Що таке алгоритм?</a:t>
            </a:r>
          </a:p>
          <a:p>
            <a:pPr marL="381000" indent="-381000" algn="just">
              <a:buFont typeface="Monotype Sorts" pitchFamily="2" charset="2"/>
              <a:buNone/>
            </a:pPr>
            <a:r>
              <a:rPr lang="uk-UA" altLang="uk-UA" sz="2800"/>
              <a:t>2. Від якого слова походить термін “алгоритм”?</a:t>
            </a:r>
          </a:p>
          <a:p>
            <a:pPr marL="381000" indent="-381000" algn="just">
              <a:buFont typeface="Monotype Sorts" pitchFamily="2" charset="2"/>
              <a:buNone/>
            </a:pPr>
            <a:r>
              <a:rPr lang="uk-UA" altLang="uk-UA" sz="2800"/>
              <a:t>3. Назвіть властивості алгоритмів.</a:t>
            </a:r>
          </a:p>
          <a:p>
            <a:pPr marL="381000" indent="-381000" algn="just">
              <a:buFont typeface="Monotype Sorts" pitchFamily="2" charset="2"/>
              <a:buNone/>
            </a:pPr>
            <a:r>
              <a:rPr lang="uk-UA" altLang="uk-UA" sz="2800"/>
              <a:t>4. Наведіть приклади де виконавцями алгоритмів є людина або машина.</a:t>
            </a:r>
          </a:p>
          <a:p>
            <a:pPr marL="381000" indent="-381000" algn="just">
              <a:buFont typeface="Monotype Sorts" pitchFamily="2" charset="2"/>
              <a:buNone/>
            </a:pPr>
            <a:r>
              <a:rPr lang="uk-UA" altLang="uk-UA" sz="2800"/>
              <a:t>5. Перерахуйте способи подання алгоритмів. Що в них є спільного і відмінного?</a:t>
            </a:r>
          </a:p>
          <a:p>
            <a:pPr marL="381000" indent="-381000">
              <a:buFont typeface="Monotype Sorts" pitchFamily="2" charset="2"/>
              <a:buNone/>
            </a:pPr>
            <a:r>
              <a:rPr lang="uk-UA" altLang="uk-UA" sz="2800"/>
              <a:t>6. Складіть різні форми запису алгоритму до задач.</a:t>
            </a:r>
            <a:endParaRPr lang="ru-RU" altLang="uk-UA"/>
          </a:p>
        </p:txBody>
      </p:sp>
    </p:spTree>
  </p:cSld>
  <p:clrMapOvr>
    <a:masterClrMapping/>
  </p:clrMapOvr>
  <p:transition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uk-UA" sz="6600" b="1">
                <a:solidFill>
                  <a:srgbClr val="8C735A"/>
                </a:solidFill>
                <a:effectDag name="">
                  <a:cont type="tree" name="">
                    <a:effect ref="fillLine"/>
                    <a:outerShdw dist="38100" dir="13500000" algn="br">
                      <a:srgbClr val="D2B8A0"/>
                    </a:outerShdw>
                  </a:cont>
                  <a:cont type="tree" name="">
                    <a:effect ref="fillLine"/>
                    <a:outerShdw dist="38100" dir="2700000" algn="tl">
                      <a:srgbClr val="544436"/>
                    </a:outerShdw>
                  </a:cont>
                  <a:effect ref="fillLine"/>
                </a:effectDag>
                <a:sym typeface="Wingdings" pitchFamily="2" charset="2"/>
              </a:rPr>
              <a:t></a:t>
            </a:r>
            <a:r>
              <a:rPr lang="uk-UA" altLang="uk-UA" b="1">
                <a:solidFill>
                  <a:schemeClr val="tx1"/>
                </a:solidFill>
              </a:rPr>
              <a:t> Поняття алгоритму</a:t>
            </a:r>
            <a:endParaRPr lang="ru-RU" altLang="uk-UA" b="1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571500" algn="just">
              <a:buFont typeface="Monotype Sorts" pitchFamily="2" charset="2"/>
              <a:buNone/>
            </a:pPr>
            <a:r>
              <a:rPr lang="uk-UA" altLang="uk-UA" b="1" i="1" dirty="0"/>
              <a:t>Алгоритм</a:t>
            </a:r>
            <a:r>
              <a:rPr lang="uk-UA" altLang="uk-UA" dirty="0"/>
              <a:t> –– це точні і зрозумілі вказівки виконавцю виконувати скінчену послідовність дій для досягнення поставленої мети або розв’язку задачі.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149725"/>
            <a:ext cx="24669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828800"/>
            <a:ext cx="3810000" cy="3040063"/>
          </a:xfrm>
        </p:spPr>
      </p:pic>
      <p:sp>
        <p:nvSpPr>
          <p:cNvPr id="1843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365125" algn="just">
              <a:lnSpc>
                <a:spcPct val="110000"/>
              </a:lnSpc>
              <a:buFont typeface="Monotype Sorts" pitchFamily="2" charset="2"/>
              <a:buNone/>
            </a:pPr>
            <a:r>
              <a:rPr lang="uk-UA" altLang="uk-UA" sz="2400"/>
              <a:t>Термін </a:t>
            </a:r>
            <a:r>
              <a:rPr lang="uk-UA" altLang="uk-UA" sz="2400" i="1"/>
              <a:t>“алгоритм”</a:t>
            </a:r>
            <a:r>
              <a:rPr lang="uk-UA" altLang="uk-UA" sz="2400"/>
              <a:t> походить від імені арабського математика </a:t>
            </a:r>
            <a:r>
              <a:rPr lang="uk-UA" altLang="uk-UA" sz="2400" i="1"/>
              <a:t>Мухаммеда </a:t>
            </a:r>
            <a:r>
              <a:rPr lang="uk-UA" altLang="uk-UA" sz="2400" i="1" u="sng"/>
              <a:t>аль-Хорезмі</a:t>
            </a:r>
            <a:r>
              <a:rPr lang="uk-UA" altLang="uk-UA" sz="2400"/>
              <a:t>, який запропонував порядок виконання арифметичних дій над числами.</a:t>
            </a:r>
            <a:endParaRPr lang="ru-RU" altLang="uk-UA" sz="2400"/>
          </a:p>
          <a:p>
            <a:pPr marL="0" indent="365125">
              <a:buFont typeface="Monotype Sorts" pitchFamily="2" charset="2"/>
              <a:buNone/>
            </a:pPr>
            <a:endParaRPr lang="ru-RU" altLang="uk-UA" sz="240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/>
          <a:srcRect l="23878" t="24516" r="23718" b="22464"/>
          <a:stretch/>
        </p:blipFill>
        <p:spPr bwMode="auto">
          <a:xfrm>
            <a:off x="971600" y="332656"/>
            <a:ext cx="7822033" cy="583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6189391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80000"/>
              </a:lnSpc>
            </a:pPr>
            <a:r>
              <a:rPr lang="uk-UA" altLang="uk-UA" sz="6000" b="1">
                <a:solidFill>
                  <a:schemeClr val="accent2"/>
                </a:solidFill>
                <a:sym typeface="Wingdings" pitchFamily="2" charset="2"/>
              </a:rPr>
              <a:t></a:t>
            </a:r>
            <a:r>
              <a:rPr lang="uk-UA" altLang="uk-UA" b="1">
                <a:solidFill>
                  <a:schemeClr val="tx1"/>
                </a:solidFill>
              </a:rPr>
              <a:t> Способи подання алгоритмів</a:t>
            </a:r>
            <a:endParaRPr lang="ru-RU" altLang="uk-UA" b="1">
              <a:solidFill>
                <a:schemeClr val="tx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indent="-762000" algn="just">
              <a:buFont typeface="Webdings" pitchFamily="18" charset="2"/>
              <a:buChar char=""/>
            </a:pPr>
            <a:r>
              <a:rPr lang="uk-UA" altLang="uk-UA" sz="3800"/>
              <a:t>Словесний</a:t>
            </a:r>
          </a:p>
          <a:p>
            <a:pPr lvl="2" indent="-762000" algn="just">
              <a:buFont typeface="Webdings" pitchFamily="18" charset="2"/>
              <a:buChar char=""/>
            </a:pPr>
            <a:r>
              <a:rPr lang="uk-UA" altLang="uk-UA" sz="3800"/>
              <a:t>Формульний</a:t>
            </a:r>
          </a:p>
          <a:p>
            <a:pPr lvl="2" indent="-762000" algn="just">
              <a:buFont typeface="Webdings" pitchFamily="18" charset="2"/>
              <a:buChar char=""/>
            </a:pPr>
            <a:r>
              <a:rPr lang="uk-UA" altLang="uk-UA" sz="3800"/>
              <a:t>Словесно-формульний</a:t>
            </a:r>
          </a:p>
          <a:p>
            <a:pPr lvl="2" indent="-762000" algn="just">
              <a:buFont typeface="Webdings" pitchFamily="18" charset="2"/>
              <a:buChar char="B"/>
            </a:pPr>
            <a:r>
              <a:rPr lang="uk-UA" altLang="uk-UA" sz="3800"/>
              <a:t>Графічний (блок-схема)</a:t>
            </a:r>
          </a:p>
          <a:p>
            <a:pPr lvl="2" indent="-762000" algn="just">
              <a:buFont typeface="Webdings" pitchFamily="18" charset="2"/>
              <a:buChar char=""/>
            </a:pPr>
            <a:r>
              <a:rPr lang="uk-UA" altLang="uk-UA" sz="3800"/>
              <a:t>На навчальній алгоритмічній мові</a:t>
            </a:r>
          </a:p>
          <a:p>
            <a:pPr lvl="2" indent="-762000" algn="just">
              <a:buFont typeface="Wingdings" pitchFamily="2" charset="2"/>
              <a:buChar char=":"/>
            </a:pPr>
            <a:r>
              <a:rPr lang="uk-UA" altLang="uk-UA" sz="3800"/>
              <a:t>Програмний</a:t>
            </a:r>
            <a:endParaRPr lang="ru-RU" altLang="uk-UA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uk-UA" sz="6000" b="1">
                <a:solidFill>
                  <a:schemeClr val="accent2"/>
                </a:solidFill>
                <a:sym typeface="Wingdings" pitchFamily="2" charset="2"/>
              </a:rPr>
              <a:t></a:t>
            </a:r>
            <a:r>
              <a:rPr lang="uk-UA" altLang="uk-UA" b="1">
                <a:solidFill>
                  <a:schemeClr val="tx1"/>
                </a:solidFill>
              </a:rPr>
              <a:t> Виконавець алгоритму</a:t>
            </a:r>
            <a:endParaRPr lang="ru-RU" altLang="uk-UA" b="1">
              <a:solidFill>
                <a:schemeClr val="tx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0" lvl="1" indent="-1333500" algn="just">
              <a:lnSpc>
                <a:spcPct val="130000"/>
              </a:lnSpc>
              <a:buFontTx/>
              <a:buNone/>
            </a:pPr>
            <a:r>
              <a:rPr lang="uk-UA" altLang="uk-UA" sz="3600"/>
              <a:t>Виконавцем алгоритму може бути:</a:t>
            </a:r>
          </a:p>
          <a:p>
            <a:pPr marL="0" indent="0" algn="just">
              <a:lnSpc>
                <a:spcPct val="130000"/>
              </a:lnSpc>
              <a:buFont typeface="Webdings" pitchFamily="18" charset="2"/>
              <a:buChar char=""/>
            </a:pPr>
            <a:r>
              <a:rPr lang="uk-UA" altLang="uk-UA" sz="4000"/>
              <a:t> </a:t>
            </a:r>
            <a:r>
              <a:rPr lang="uk-UA" altLang="uk-UA" sz="4200"/>
              <a:t>Людина</a:t>
            </a:r>
          </a:p>
          <a:p>
            <a:pPr marL="0" indent="0" algn="just">
              <a:lnSpc>
                <a:spcPct val="130000"/>
              </a:lnSpc>
              <a:buFont typeface="Wingdings" pitchFamily="2" charset="2"/>
              <a:buChar char=":"/>
            </a:pPr>
            <a:r>
              <a:rPr lang="uk-UA" altLang="uk-UA" sz="4200"/>
              <a:t> Машина, автомат, комп’ютер</a:t>
            </a:r>
            <a:endParaRPr lang="ru-RU" altLang="uk-UA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652963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652963"/>
            <a:ext cx="249555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25321" t="37628" r="28045" b="19613"/>
          <a:stretch/>
        </p:blipFill>
        <p:spPr bwMode="auto">
          <a:xfrm>
            <a:off x="1403648" y="332656"/>
            <a:ext cx="6755094" cy="2520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24519" t="14823" r="25641" b="29876"/>
          <a:stretch/>
        </p:blipFill>
        <p:spPr bwMode="auto">
          <a:xfrm>
            <a:off x="1187624" y="3140968"/>
            <a:ext cx="7488831" cy="3240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5200508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80000"/>
              </a:lnSpc>
            </a:pPr>
            <a:r>
              <a:rPr lang="uk-UA" altLang="uk-UA" b="1">
                <a:solidFill>
                  <a:schemeClr val="tx1"/>
                </a:solidFill>
              </a:rPr>
              <a:t>Словесно-формульна форма подачі алгоритму</a:t>
            </a:r>
            <a:endParaRPr lang="ru-RU" altLang="uk-UA" b="1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algn="just">
              <a:buFont typeface="Monotype Sorts" pitchFamily="2" charset="2"/>
              <a:buNone/>
            </a:pPr>
            <a:r>
              <a:rPr lang="uk-UA" altLang="uk-UA" sz="3200" dirty="0" smtClean="0"/>
              <a:t>Обчислити </a:t>
            </a:r>
            <a:r>
              <a:rPr lang="uk-UA" altLang="uk-UA" sz="3200" dirty="0"/>
              <a:t>середнє арифметичне 3-х чисел</a:t>
            </a:r>
            <a:r>
              <a:rPr lang="uk-UA" altLang="uk-UA" dirty="0"/>
              <a:t>.</a:t>
            </a:r>
            <a:endParaRPr lang="ru-RU" altLang="uk-UA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algn="ctr">
              <a:lnSpc>
                <a:spcPct val="120000"/>
              </a:lnSpc>
              <a:buFont typeface="Monotype Sorts" pitchFamily="2" charset="2"/>
              <a:buNone/>
            </a:pPr>
            <a:r>
              <a:rPr lang="uk-UA" altLang="uk-UA">
                <a:solidFill>
                  <a:srgbClr val="160B00"/>
                </a:solidFill>
              </a:rPr>
              <a:t>Алгоритм</a:t>
            </a:r>
          </a:p>
          <a:p>
            <a:pPr marL="381000" lvl="2" indent="0" algn="just">
              <a:lnSpc>
                <a:spcPct val="120000"/>
              </a:lnSpc>
              <a:buFontTx/>
              <a:buNone/>
            </a:pPr>
            <a:r>
              <a:rPr lang="ru-RU" altLang="uk-UA" sz="2800" b="1" i="1">
                <a:solidFill>
                  <a:srgbClr val="160B00"/>
                </a:solidFill>
              </a:rPr>
              <a:t>1. </a:t>
            </a:r>
            <a:r>
              <a:rPr lang="uk-UA" altLang="uk-UA" sz="2800" b="1" i="1">
                <a:solidFill>
                  <a:srgbClr val="160B00"/>
                </a:solidFill>
              </a:rPr>
              <a:t>Ввести А</a:t>
            </a:r>
          </a:p>
          <a:p>
            <a:pPr marL="381000" lvl="2" indent="0" algn="just">
              <a:lnSpc>
                <a:spcPct val="120000"/>
              </a:lnSpc>
              <a:buFontTx/>
              <a:buNone/>
            </a:pPr>
            <a:r>
              <a:rPr lang="ru-RU" altLang="uk-UA" sz="2800" b="1" i="1">
                <a:solidFill>
                  <a:srgbClr val="160B00"/>
                </a:solidFill>
              </a:rPr>
              <a:t>2. </a:t>
            </a:r>
            <a:r>
              <a:rPr lang="uk-UA" altLang="uk-UA" sz="2800" b="1" i="1">
                <a:solidFill>
                  <a:srgbClr val="160B00"/>
                </a:solidFill>
              </a:rPr>
              <a:t>Ввести В</a:t>
            </a:r>
          </a:p>
          <a:p>
            <a:pPr marL="381000" lvl="2" indent="0" algn="just">
              <a:lnSpc>
                <a:spcPct val="120000"/>
              </a:lnSpc>
              <a:buFontTx/>
              <a:buNone/>
            </a:pPr>
            <a:r>
              <a:rPr lang="ru-RU" altLang="uk-UA" sz="2800" b="1" i="1">
                <a:solidFill>
                  <a:srgbClr val="160B00"/>
                </a:solidFill>
              </a:rPr>
              <a:t>3. </a:t>
            </a:r>
            <a:r>
              <a:rPr lang="uk-UA" altLang="uk-UA" sz="2800" b="1" i="1">
                <a:solidFill>
                  <a:srgbClr val="160B00"/>
                </a:solidFill>
              </a:rPr>
              <a:t>Ввести С</a:t>
            </a:r>
          </a:p>
          <a:p>
            <a:pPr marL="381000" lvl="2" indent="0">
              <a:lnSpc>
                <a:spcPct val="120000"/>
              </a:lnSpc>
              <a:buFontTx/>
              <a:buNone/>
            </a:pPr>
            <a:r>
              <a:rPr lang="ru-RU" altLang="uk-UA" sz="2800" b="1" i="1">
                <a:solidFill>
                  <a:srgbClr val="160B00"/>
                </a:solidFill>
              </a:rPr>
              <a:t>4. </a:t>
            </a:r>
            <a:r>
              <a:rPr lang="uk-UA" altLang="uk-UA" sz="2800" b="1" i="1">
                <a:solidFill>
                  <a:srgbClr val="160B00"/>
                </a:solidFill>
              </a:rPr>
              <a:t>Обчислити </a:t>
            </a:r>
            <a:r>
              <a:rPr lang="en-US" altLang="uk-UA" sz="2800" b="1" i="1">
                <a:solidFill>
                  <a:srgbClr val="160B00"/>
                </a:solidFill>
              </a:rPr>
              <a:t>SA:=(A+B+C)/3</a:t>
            </a:r>
            <a:endParaRPr lang="uk-UA" altLang="uk-UA" sz="2800" b="1" i="1">
              <a:solidFill>
                <a:srgbClr val="160B00"/>
              </a:solidFill>
            </a:endParaRPr>
          </a:p>
          <a:p>
            <a:pPr marL="381000" lvl="2" indent="0" algn="just">
              <a:lnSpc>
                <a:spcPct val="120000"/>
              </a:lnSpc>
              <a:buFontTx/>
              <a:buNone/>
            </a:pPr>
            <a:r>
              <a:rPr lang="ru-RU" altLang="uk-UA" sz="2800" b="1" i="1">
                <a:solidFill>
                  <a:srgbClr val="160B00"/>
                </a:solidFill>
              </a:rPr>
              <a:t>5. </a:t>
            </a:r>
            <a:r>
              <a:rPr lang="uk-UA" altLang="uk-UA" sz="2800" b="1" i="1">
                <a:solidFill>
                  <a:srgbClr val="160B00"/>
                </a:solidFill>
              </a:rPr>
              <a:t>Вивід </a:t>
            </a:r>
            <a:r>
              <a:rPr lang="en-US" altLang="uk-UA" sz="2800" b="1" i="1">
                <a:solidFill>
                  <a:srgbClr val="160B00"/>
                </a:solidFill>
              </a:rPr>
              <a:t>SA</a:t>
            </a:r>
            <a:endParaRPr lang="uk-UA" altLang="uk-UA" sz="2800" b="1" i="1">
              <a:solidFill>
                <a:srgbClr val="160B00"/>
              </a:solidFill>
            </a:endParaRPr>
          </a:p>
          <a:p>
            <a:pPr marL="381000" lvl="2" indent="0" algn="just">
              <a:lnSpc>
                <a:spcPct val="120000"/>
              </a:lnSpc>
              <a:buFontTx/>
              <a:buNone/>
            </a:pPr>
            <a:r>
              <a:rPr lang="ru-RU" altLang="uk-UA" sz="2800" b="1" i="1">
                <a:solidFill>
                  <a:srgbClr val="160B00"/>
                </a:solidFill>
              </a:rPr>
              <a:t>6. </a:t>
            </a:r>
            <a:r>
              <a:rPr lang="uk-UA" altLang="uk-UA" sz="2800" b="1" i="1">
                <a:solidFill>
                  <a:srgbClr val="160B00"/>
                </a:solidFill>
              </a:rPr>
              <a:t>Кінець</a:t>
            </a:r>
            <a:endParaRPr lang="ru-RU" altLang="uk-UA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80000"/>
              </a:lnSpc>
            </a:pPr>
            <a:r>
              <a:rPr lang="uk-UA" altLang="uk-UA" sz="6000" b="1">
                <a:solidFill>
                  <a:schemeClr val="accent2"/>
                </a:solidFill>
                <a:sym typeface="Wingdings" pitchFamily="2" charset="2"/>
              </a:rPr>
              <a:t></a:t>
            </a:r>
            <a:r>
              <a:rPr lang="uk-UA" altLang="uk-UA" b="1">
                <a:solidFill>
                  <a:schemeClr val="tx1"/>
                </a:solidFill>
              </a:rPr>
              <a:t> Графічний спосіб подачі алгоритму</a:t>
            </a:r>
            <a:endParaRPr lang="ru-RU" altLang="uk-UA" b="1">
              <a:solidFill>
                <a:schemeClr val="tx1"/>
              </a:solidFill>
            </a:endParaRPr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1259632" y="1992742"/>
            <a:ext cx="7344816" cy="3596498"/>
            <a:chOff x="1332" y="1335"/>
            <a:chExt cx="6390" cy="3831"/>
          </a:xfrm>
        </p:grpSpPr>
        <p:grpSp>
          <p:nvGrpSpPr>
            <p:cNvPr id="11273" name="Group 9"/>
            <p:cNvGrpSpPr>
              <a:grpSpLocks/>
            </p:cNvGrpSpPr>
            <p:nvPr/>
          </p:nvGrpSpPr>
          <p:grpSpPr bwMode="auto">
            <a:xfrm>
              <a:off x="1332" y="1335"/>
              <a:ext cx="6390" cy="3831"/>
              <a:chOff x="1335" y="12553"/>
              <a:chExt cx="6390" cy="3831"/>
            </a:xfrm>
          </p:grpSpPr>
          <p:sp>
            <p:nvSpPr>
              <p:cNvPr id="11274" name="AutoShape 10"/>
              <p:cNvSpPr>
                <a:spLocks noChangeArrowheads="1"/>
              </p:cNvSpPr>
              <p:nvPr/>
            </p:nvSpPr>
            <p:spPr bwMode="auto">
              <a:xfrm>
                <a:off x="2116" y="13760"/>
                <a:ext cx="1420" cy="426"/>
              </a:xfrm>
              <a:prstGeom prst="parallelogram">
                <a:avLst>
                  <a:gd name="adj" fmla="val 83333"/>
                </a:avLst>
              </a:prstGeom>
              <a:noFill/>
              <a:ln w="444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275" name="AutoShape 11"/>
              <p:cNvSpPr>
                <a:spLocks noChangeArrowheads="1"/>
              </p:cNvSpPr>
              <p:nvPr/>
            </p:nvSpPr>
            <p:spPr bwMode="auto">
              <a:xfrm>
                <a:off x="2045" y="14683"/>
                <a:ext cx="1420" cy="568"/>
              </a:xfrm>
              <a:prstGeom prst="flowChartProcess">
                <a:avLst/>
              </a:prstGeom>
              <a:noFill/>
              <a:ln w="444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grpSp>
            <p:nvGrpSpPr>
              <p:cNvPr id="11276" name="Group 12"/>
              <p:cNvGrpSpPr>
                <a:grpSpLocks/>
              </p:cNvGrpSpPr>
              <p:nvPr/>
            </p:nvGrpSpPr>
            <p:grpSpPr bwMode="auto">
              <a:xfrm>
                <a:off x="1335" y="15532"/>
                <a:ext cx="2698" cy="852"/>
                <a:chOff x="1335" y="15532"/>
                <a:chExt cx="2698" cy="852"/>
              </a:xfrm>
            </p:grpSpPr>
            <p:grpSp>
              <p:nvGrpSpPr>
                <p:cNvPr id="11277" name="Group 13"/>
                <p:cNvGrpSpPr>
                  <a:grpSpLocks/>
                </p:cNvGrpSpPr>
                <p:nvPr/>
              </p:nvGrpSpPr>
              <p:grpSpPr bwMode="auto">
                <a:xfrm>
                  <a:off x="1761" y="15532"/>
                  <a:ext cx="1704" cy="852"/>
                  <a:chOff x="1903" y="14541"/>
                  <a:chExt cx="1704" cy="852"/>
                </a:xfrm>
              </p:grpSpPr>
              <p:sp>
                <p:nvSpPr>
                  <p:cNvPr id="11278" name="AutoShape 14"/>
                  <p:cNvSpPr>
                    <a:spLocks noChangeArrowheads="1"/>
                  </p:cNvSpPr>
                  <p:nvPr/>
                </p:nvSpPr>
                <p:spPr bwMode="auto">
                  <a:xfrm>
                    <a:off x="2187" y="14825"/>
                    <a:ext cx="1136" cy="568"/>
                  </a:xfrm>
                  <a:prstGeom prst="flowChartDecision">
                    <a:avLst/>
                  </a:prstGeom>
                  <a:noFill/>
                  <a:ln w="444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uk-UA"/>
                  </a:p>
                </p:txBody>
              </p:sp>
              <p:grpSp>
                <p:nvGrpSpPr>
                  <p:cNvPr id="11279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1903" y="15109"/>
                    <a:ext cx="284" cy="284"/>
                    <a:chOff x="5879" y="14967"/>
                    <a:chExt cx="284" cy="284"/>
                  </a:xfrm>
                </p:grpSpPr>
                <p:sp>
                  <p:nvSpPr>
                    <p:cNvPr id="11280" name="Line 1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879" y="14967"/>
                      <a:ext cx="284" cy="0"/>
                    </a:xfrm>
                    <a:prstGeom prst="line">
                      <a:avLst/>
                    </a:prstGeom>
                    <a:noFill/>
                    <a:ln w="444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281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879" y="14967"/>
                      <a:ext cx="0" cy="284"/>
                    </a:xfrm>
                    <a:prstGeom prst="line">
                      <a:avLst/>
                    </a:prstGeom>
                    <a:noFill/>
                    <a:ln w="4445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</p:grpSp>
              <p:sp>
                <p:nvSpPr>
                  <p:cNvPr id="1128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755" y="14541"/>
                    <a:ext cx="0" cy="284"/>
                  </a:xfrm>
                  <a:prstGeom prst="line">
                    <a:avLst/>
                  </a:prstGeom>
                  <a:noFill/>
                  <a:ln w="444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uk-UA"/>
                  </a:p>
                </p:txBody>
              </p:sp>
              <p:grpSp>
                <p:nvGrpSpPr>
                  <p:cNvPr id="11283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3323" y="15109"/>
                    <a:ext cx="284" cy="284"/>
                    <a:chOff x="5169" y="14967"/>
                    <a:chExt cx="284" cy="284"/>
                  </a:xfrm>
                </p:grpSpPr>
                <p:sp>
                  <p:nvSpPr>
                    <p:cNvPr id="11284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69" y="14967"/>
                      <a:ext cx="284" cy="0"/>
                    </a:xfrm>
                    <a:prstGeom prst="line">
                      <a:avLst/>
                    </a:prstGeom>
                    <a:noFill/>
                    <a:ln w="444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285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53" y="14967"/>
                      <a:ext cx="0" cy="284"/>
                    </a:xfrm>
                    <a:prstGeom prst="line">
                      <a:avLst/>
                    </a:prstGeom>
                    <a:noFill/>
                    <a:ln w="4445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</p:grpSp>
            </p:grpSp>
            <p:sp>
              <p:nvSpPr>
                <p:cNvPr id="1128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335" y="15674"/>
                  <a:ext cx="994" cy="4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444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ru-RU" altLang="uk-UA" sz="1800" b="0">
                      <a:solidFill>
                        <a:schemeClr val="tx1"/>
                      </a:solidFill>
                    </a:rPr>
                    <a:t>Так</a:t>
                  </a:r>
                  <a:endParaRPr lang="ru-RU" altLang="uk-UA" sz="10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287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039" y="15677"/>
                  <a:ext cx="994" cy="4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444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ru-RU" altLang="uk-UA" sz="1600" b="0">
                      <a:solidFill>
                        <a:schemeClr val="tx1"/>
                      </a:solidFill>
                    </a:rPr>
                    <a:t>Ні</a:t>
                  </a:r>
                  <a:endParaRPr lang="ru-RU" altLang="uk-UA" sz="1000" b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1288" name="Text Box 24"/>
              <p:cNvSpPr txBox="1">
                <a:spLocks noChangeArrowheads="1"/>
              </p:cNvSpPr>
              <p:nvPr/>
            </p:nvSpPr>
            <p:spPr bwMode="auto">
              <a:xfrm>
                <a:off x="3891" y="12553"/>
                <a:ext cx="3124" cy="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444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 altLang="uk-UA" sz="2400" b="0">
                    <a:solidFill>
                      <a:schemeClr val="tx1"/>
                    </a:solidFill>
                  </a:rPr>
                  <a:t>Початок або кінець алгоритму</a:t>
                </a:r>
                <a:endParaRPr lang="ru-RU" altLang="uk-UA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90" name="Text Box 26"/>
              <p:cNvSpPr txBox="1">
                <a:spLocks noChangeArrowheads="1"/>
              </p:cNvSpPr>
              <p:nvPr/>
            </p:nvSpPr>
            <p:spPr bwMode="auto">
              <a:xfrm>
                <a:off x="3891" y="13547"/>
                <a:ext cx="3124" cy="1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444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uk-UA" altLang="uk-UA" sz="2200" b="0">
                    <a:solidFill>
                      <a:schemeClr val="tx1"/>
                    </a:solidFill>
                  </a:rPr>
                  <a:t>Введення даних або вивід результату, повідомлень</a:t>
                </a:r>
              </a:p>
            </p:txBody>
          </p:sp>
          <p:sp>
            <p:nvSpPr>
              <p:cNvPr id="11291" name="Text Box 27"/>
              <p:cNvSpPr txBox="1">
                <a:spLocks noChangeArrowheads="1"/>
              </p:cNvSpPr>
              <p:nvPr/>
            </p:nvSpPr>
            <p:spPr bwMode="auto">
              <a:xfrm>
                <a:off x="4033" y="14683"/>
                <a:ext cx="3550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444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 altLang="uk-UA" sz="2400" b="0" dirty="0" err="1">
                    <a:solidFill>
                      <a:schemeClr val="tx1"/>
                    </a:solidFill>
                  </a:rPr>
                  <a:t>Дія</a:t>
                </a:r>
                <a:r>
                  <a:rPr lang="ru-RU" altLang="uk-UA" sz="2400" b="0" dirty="0">
                    <a:solidFill>
                      <a:schemeClr val="tx1"/>
                    </a:solidFill>
                  </a:rPr>
                  <a:t>, </a:t>
                </a:r>
                <a:r>
                  <a:rPr lang="ru-RU" altLang="uk-UA" sz="2400" b="0" dirty="0" err="1">
                    <a:solidFill>
                      <a:schemeClr val="tx1"/>
                    </a:solidFill>
                  </a:rPr>
                  <a:t>вказівка</a:t>
                </a:r>
                <a:r>
                  <a:rPr lang="ru-RU" altLang="uk-UA" sz="2400" b="0" dirty="0">
                    <a:solidFill>
                      <a:schemeClr val="tx1"/>
                    </a:solidFill>
                  </a:rPr>
                  <a:t>, </a:t>
                </a:r>
                <a:r>
                  <a:rPr lang="ru-RU" altLang="uk-UA" sz="2400" b="0" dirty="0" err="1">
                    <a:solidFill>
                      <a:schemeClr val="tx1"/>
                    </a:solidFill>
                  </a:rPr>
                  <a:t>обчислення</a:t>
                </a:r>
                <a:endParaRPr lang="ru-RU" altLang="uk-UA" sz="24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92" name="Text Box 28"/>
              <p:cNvSpPr txBox="1">
                <a:spLocks noChangeArrowheads="1"/>
              </p:cNvSpPr>
              <p:nvPr/>
            </p:nvSpPr>
            <p:spPr bwMode="auto">
              <a:xfrm>
                <a:off x="4175" y="15674"/>
                <a:ext cx="3550" cy="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444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 altLang="uk-UA" sz="2400" b="0">
                    <a:solidFill>
                      <a:schemeClr val="tx1"/>
                    </a:solidFill>
                  </a:rPr>
                  <a:t>Умовний перехід</a:t>
                </a:r>
                <a:endParaRPr lang="ru-RU" altLang="uk-UA" sz="1400" b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293" name="AutoShape 29"/>
            <p:cNvSpPr>
              <a:spLocks noChangeArrowheads="1"/>
            </p:cNvSpPr>
            <p:nvPr/>
          </p:nvSpPr>
          <p:spPr bwMode="auto">
            <a:xfrm>
              <a:off x="2045" y="1335"/>
              <a:ext cx="1420" cy="426"/>
            </a:xfrm>
            <a:prstGeom prst="flowChartTerminator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традь.pot">
  <a:themeElements>
    <a:clrScheme name="Тетрадь.pot 1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Тетрадь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uk-UA" sz="2800" b="1" i="0" u="none" strike="noStrike" cap="none" normalizeH="0" baseline="0" smtClean="0">
            <a:ln>
              <a:noFill/>
            </a:ln>
            <a:solidFill>
              <a:srgbClr val="160B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uk-UA" sz="2800" b="1" i="0" u="none" strike="noStrike" cap="none" normalizeH="0" baseline="0" smtClean="0">
            <a:ln>
              <a:noFill/>
            </a:ln>
            <a:solidFill>
              <a:srgbClr val="160B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традь.pot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.pot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.pot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Office\Шаблоны\Дизайны презентаций\Тетрадь.pot</Template>
  <TotalTime>138</TotalTime>
  <Words>310</Words>
  <Application>Microsoft Office PowerPoint</Application>
  <PresentationFormat>Екран (4:3)</PresentationFormat>
  <Paragraphs>77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5" baseType="lpstr">
      <vt:lpstr>Тетрадь.pot</vt:lpstr>
      <vt:lpstr>Презентація PowerPoint</vt:lpstr>
      <vt:lpstr> Поняття алгоритму</vt:lpstr>
      <vt:lpstr>Презентація PowerPoint</vt:lpstr>
      <vt:lpstr>Презентація PowerPoint</vt:lpstr>
      <vt:lpstr> Способи подання алгоритмів</vt:lpstr>
      <vt:lpstr> Виконавець алгоритму</vt:lpstr>
      <vt:lpstr>Презентація PowerPoint</vt:lpstr>
      <vt:lpstr>Словесно-формульна форма подачі алгоритму</vt:lpstr>
      <vt:lpstr> Графічний спосіб подачі алгоритму</vt:lpstr>
      <vt:lpstr>Графічний спосіб подачі алгоритму</vt:lpstr>
      <vt:lpstr> Опис алгоритму на навчальній алгоритмічній мові</vt:lpstr>
      <vt:lpstr>Опис алгоритму на навчальній алгоритмічній мові</vt:lpstr>
      <vt:lpstr>Програма</vt:lpstr>
      <vt:lpstr>Контрольні запитання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алгоритмізації та програмування</dc:title>
  <dc:creator>User</dc:creator>
  <cp:lastModifiedBy>betta</cp:lastModifiedBy>
  <cp:revision>35</cp:revision>
  <dcterms:created xsi:type="dcterms:W3CDTF">1601-01-01T00:00:00Z</dcterms:created>
  <dcterms:modified xsi:type="dcterms:W3CDTF">2016-11-17T09:20:50Z</dcterms:modified>
</cp:coreProperties>
</file>