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1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5149EA18-B58C-420B-B041-1449589B5096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3BB334E1-47C3-4ED9-81B9-3E30CF223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4071966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КОМПОЗИЦ</a:t>
            </a:r>
            <a:r>
              <a:rPr lang="uk-UA" b="1" dirty="0">
                <a:solidFill>
                  <a:srgbClr val="00B050"/>
                </a:solidFill>
              </a:rPr>
              <a:t>І</a:t>
            </a:r>
            <a:r>
              <a:rPr lang="ru-RU" b="1" dirty="0" smtClean="0">
                <a:solidFill>
                  <a:srgbClr val="00B050"/>
                </a:solidFill>
              </a:rPr>
              <a:t>Я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" name="Рисунок 6" descr="3_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556696"/>
            <a:ext cx="2786082" cy="5593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Перенос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1643050"/>
            <a:ext cx="3929058" cy="28780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57752" y="2071678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Симетрія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перенесення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орнаменті</a:t>
            </a:r>
            <a:r>
              <a:rPr lang="ru-RU" sz="2000" dirty="0" smtClean="0"/>
              <a:t>. </a:t>
            </a:r>
            <a:r>
              <a:rPr lang="ru-RU" sz="2000" dirty="0" err="1" smtClean="0"/>
              <a:t>Мереживо</a:t>
            </a:r>
            <a:r>
              <a:rPr lang="ru-RU" sz="2000" dirty="0" smtClean="0"/>
              <a:t>. Вологда. 1947 </a:t>
            </a:r>
            <a:r>
              <a:rPr lang="ru-RU" sz="2000" dirty="0" err="1" smtClean="0"/>
              <a:t>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154098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Рівновага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несиметричної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2928934"/>
            <a:ext cx="2332139" cy="3214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43240" y="3071810"/>
            <a:ext cx="5245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/>
              <a:t>Якщо</a:t>
            </a:r>
            <a:r>
              <a:rPr lang="ru-RU" sz="2000" dirty="0" smtClean="0"/>
              <a:t> </a:t>
            </a:r>
            <a:r>
              <a:rPr lang="ru-RU" sz="2000" dirty="0" err="1" smtClean="0"/>
              <a:t>головний</a:t>
            </a:r>
            <a:r>
              <a:rPr lang="ru-RU" sz="2000" dirty="0" smtClean="0"/>
              <a:t> 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 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 </a:t>
            </a:r>
            <a:r>
              <a:rPr lang="ru-RU" sz="2000" dirty="0" smtClean="0"/>
              <a:t>-</a:t>
            </a:r>
            <a:r>
              <a:rPr lang="ru-RU" sz="2000" dirty="0" err="1" smtClean="0"/>
              <a:t>фігура</a:t>
            </a:r>
            <a:r>
              <a:rPr lang="ru-RU" sz="2000" dirty="0" smtClean="0"/>
              <a:t> </a:t>
            </a:r>
            <a:r>
              <a:rPr lang="ru-RU" sz="2000" dirty="0" err="1" smtClean="0"/>
              <a:t>з</a:t>
            </a:r>
            <a:r>
              <a:rPr lang="ru-RU" sz="2000" dirty="0" smtClean="0"/>
              <a:t> </a:t>
            </a:r>
            <a:r>
              <a:rPr lang="ru-RU" sz="2000" dirty="0" err="1" smtClean="0"/>
              <a:t>м'якими</a:t>
            </a:r>
            <a:r>
              <a:rPr lang="ru-RU" sz="2000" dirty="0" smtClean="0"/>
              <a:t> </a:t>
            </a:r>
            <a:r>
              <a:rPr lang="ru-RU" sz="2000" dirty="0" err="1" smtClean="0"/>
              <a:t>округлими</a:t>
            </a:r>
            <a:r>
              <a:rPr lang="ru-RU" sz="2000" dirty="0" smtClean="0"/>
              <a:t> </a:t>
            </a:r>
            <a:r>
              <a:rPr lang="ru-RU" sz="2000" dirty="0" smtClean="0"/>
              <a:t>формами, </a:t>
            </a:r>
            <a:r>
              <a:rPr lang="ru-RU" sz="2000" dirty="0" err="1" smtClean="0"/>
              <a:t>частіше</a:t>
            </a:r>
            <a:r>
              <a:rPr lang="ru-RU" sz="2000" dirty="0" smtClean="0"/>
              <a:t> за все </a:t>
            </a:r>
            <a:r>
              <a:rPr lang="ru-RU" sz="2000" dirty="0" smtClean="0"/>
              <a:t> вона </a:t>
            </a:r>
            <a:r>
              <a:rPr lang="ru-RU" sz="2000" dirty="0" smtClean="0"/>
              <a:t>  </a:t>
            </a:r>
            <a:r>
              <a:rPr lang="ru-RU" sz="2000" dirty="0" err="1" smtClean="0"/>
              <a:t>розташовується</a:t>
            </a:r>
            <a:r>
              <a:rPr lang="ru-RU" sz="2000" dirty="0" smtClean="0"/>
              <a:t> </a:t>
            </a:r>
            <a:r>
              <a:rPr lang="ru-RU" sz="2000" dirty="0" smtClean="0"/>
              <a:t>  на </a:t>
            </a:r>
            <a:r>
              <a:rPr lang="ru-RU" sz="2000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площині</a:t>
            </a:r>
            <a:r>
              <a:rPr lang="ru-RU" sz="2000" dirty="0" smtClean="0"/>
              <a:t> 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 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 центру </a:t>
            </a:r>
            <a:r>
              <a:rPr lang="ru-RU" sz="2000" dirty="0" err="1" smtClean="0"/>
              <a:t>аркуша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зміщена</a:t>
            </a:r>
            <a:r>
              <a:rPr lang="ru-RU" sz="2000" dirty="0" smtClean="0"/>
              <a:t> </a:t>
            </a:r>
            <a:r>
              <a:rPr lang="ru-RU" sz="2000" dirty="0" err="1" smtClean="0"/>
              <a:t>вліво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29642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Рівновага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несиметричної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/>
          </a:p>
        </p:txBody>
      </p:sp>
      <p:pic>
        <p:nvPicPr>
          <p:cNvPr id="4" name="Рисунок 3" descr="3_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2571744"/>
            <a:ext cx="2372197" cy="3500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2714620"/>
            <a:ext cx="55721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виразної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, вона </a:t>
            </a:r>
            <a:r>
              <a:rPr lang="ru-RU" sz="2000" dirty="0" err="1" smtClean="0"/>
              <a:t>має</a:t>
            </a:r>
            <a:r>
              <a:rPr lang="ru-RU" sz="2000" dirty="0" smtClean="0"/>
              <a:t>, як правило, </a:t>
            </a:r>
            <a:r>
              <a:rPr lang="ru-RU" sz="2000" dirty="0" err="1" smtClean="0"/>
              <a:t>яскраво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динамічний</a:t>
            </a:r>
            <a:r>
              <a:rPr lang="ru-RU" sz="2000" dirty="0" smtClean="0"/>
              <a:t> характер.</a:t>
            </a:r>
          </a:p>
          <a:p>
            <a:r>
              <a:rPr lang="ru-RU" sz="2000" dirty="0" smtClean="0"/>
              <a:t>В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розташовуються</a:t>
            </a:r>
            <a:r>
              <a:rPr lang="ru-RU" sz="2000" dirty="0" smtClean="0"/>
              <a:t> так,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в поле листа </a:t>
            </a:r>
            <a:r>
              <a:rPr lang="ru-RU" sz="2000" dirty="0" err="1" smtClean="0"/>
              <a:t>залишався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напрямок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2959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Рівновага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несиметричної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/>
          </a:p>
        </p:txBody>
      </p:sp>
      <p:pic>
        <p:nvPicPr>
          <p:cNvPr id="3" name="Рисунок 2" descr="3_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2500306"/>
            <a:ext cx="2169416" cy="37543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43240" y="2857496"/>
            <a:ext cx="5143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Складна </a:t>
            </a:r>
            <a:r>
              <a:rPr lang="ru-RU" sz="2000" dirty="0" err="1" smtClean="0"/>
              <a:t>геометрична</a:t>
            </a:r>
            <a:r>
              <a:rPr lang="ru-RU" sz="2000" dirty="0" smtClean="0"/>
              <a:t> форма одного </a:t>
            </a:r>
            <a:r>
              <a:rPr lang="ru-RU" sz="2000" dirty="0" err="1" smtClean="0"/>
              <a:t>елемента</a:t>
            </a:r>
            <a:r>
              <a:rPr lang="ru-RU" sz="2000" dirty="0" smtClean="0"/>
              <a:t>, як правило, головного в 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врівноважена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декількома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Рівновага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928802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Пошук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рівноваги</a:t>
            </a:r>
            <a:r>
              <a:rPr lang="ru-RU" sz="2000" dirty="0" smtClean="0"/>
              <a:t> в 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полегшується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працюєте</a:t>
            </a:r>
            <a:r>
              <a:rPr lang="ru-RU" sz="2000" dirty="0" smtClean="0"/>
              <a:t> за </a:t>
            </a:r>
            <a:r>
              <a:rPr lang="ru-RU" sz="2000" dirty="0" err="1" smtClean="0"/>
              <a:t>комп'ютером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3_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3214686"/>
            <a:ext cx="6537960" cy="2523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Центр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2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14744" y="2928934"/>
            <a:ext cx="2024939" cy="3143248"/>
          </a:xfrm>
          <a:prstGeom prst="rect">
            <a:avLst/>
          </a:prstGeom>
        </p:spPr>
      </p:pic>
      <p:pic>
        <p:nvPicPr>
          <p:cNvPr id="4" name="Рисунок 3" descr="3_2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2357430"/>
            <a:ext cx="2353257" cy="278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142873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Центром </a:t>
            </a:r>
            <a:r>
              <a:rPr lang="ru-RU" sz="2400" b="1" dirty="0" err="1" smtClean="0">
                <a:solidFill>
                  <a:srgbClr val="00B050"/>
                </a:solidFill>
              </a:rPr>
              <a:t>композиції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є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головний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смисловий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елемент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3_2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72198" y="2357430"/>
            <a:ext cx="213345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Формат </a:t>
            </a:r>
            <a:r>
              <a:rPr lang="ru-RU" dirty="0" err="1" smtClean="0">
                <a:solidFill>
                  <a:srgbClr val="00B050"/>
                </a:solidFill>
              </a:rPr>
              <a:t>фронтальної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38_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714488"/>
            <a:ext cx="3170076" cy="4429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43372" y="2071678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Овальний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формат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492919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. </a:t>
            </a:r>
            <a:r>
              <a:rPr lang="ru-RU" dirty="0" err="1" smtClean="0"/>
              <a:t>Фаворський</a:t>
            </a:r>
            <a:r>
              <a:rPr lang="ru-RU" dirty="0" smtClean="0"/>
              <a:t>, </a:t>
            </a:r>
            <a:r>
              <a:rPr lang="ru-RU" dirty="0" err="1" smtClean="0"/>
              <a:t>ілюстрація</a:t>
            </a:r>
            <a:r>
              <a:rPr lang="ru-RU" dirty="0" smtClean="0"/>
              <a:t> до </a:t>
            </a:r>
            <a:r>
              <a:rPr lang="ru-RU" dirty="0" err="1" smtClean="0"/>
              <a:t>розповідей</a:t>
            </a:r>
            <a:r>
              <a:rPr lang="ru-RU" dirty="0" smtClean="0"/>
              <a:t> Б.Пильняка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Формат </a:t>
            </a:r>
            <a:r>
              <a:rPr lang="ru-RU" dirty="0" err="1" smtClean="0">
                <a:solidFill>
                  <a:srgbClr val="00B050"/>
                </a:solidFill>
              </a:rPr>
              <a:t>фронтальної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38_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1714488"/>
            <a:ext cx="3078003" cy="4071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6248" y="214311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Трикутний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формат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43576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Фаворский, «</a:t>
            </a:r>
            <a:r>
              <a:rPr lang="en-US" dirty="0" smtClean="0"/>
              <a:t>Vita nova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Формат </a:t>
            </a:r>
            <a:r>
              <a:rPr lang="ru-RU" dirty="0" err="1" smtClean="0">
                <a:solidFill>
                  <a:srgbClr val="00B050"/>
                </a:solidFill>
              </a:rPr>
              <a:t>фронтальної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38_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84" y="2000240"/>
            <a:ext cx="5143504" cy="34225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5918" y="1571612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B050"/>
                </a:solidFill>
              </a:rPr>
              <a:t>Прямокутний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формат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542926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Фаворский, «Гамлет»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Пропорційність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масштабність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785926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Пропорційність</a:t>
            </a:r>
            <a:r>
              <a:rPr lang="ru-RU" sz="2000" dirty="0" smtClean="0"/>
              <a:t> - </a:t>
            </a:r>
            <a:r>
              <a:rPr lang="ru-RU" sz="2000" dirty="0" err="1" smtClean="0"/>
              <a:t>співмірність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</a:t>
            </a:r>
            <a:r>
              <a:rPr lang="ru-RU" sz="2000" dirty="0" smtClean="0"/>
              <a:t>, вони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простежуватися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переході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іншої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3071810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Найбільш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зустрічається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пропорція</a:t>
            </a:r>
            <a:r>
              <a:rPr lang="ru-RU" sz="2000" dirty="0" smtClean="0"/>
              <a:t> золотого </a:t>
            </a:r>
            <a:r>
              <a:rPr lang="ru-RU" sz="2000" dirty="0" err="1" smtClean="0"/>
              <a:t>перерізу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Золотий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перетин</a:t>
            </a:r>
            <a:r>
              <a:rPr lang="ru-RU" sz="2000" dirty="0" smtClean="0"/>
              <a:t> - </a:t>
            </a:r>
            <a:r>
              <a:rPr lang="ru-RU" sz="2000" dirty="0" err="1" smtClean="0"/>
              <a:t>гармонійне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розподіл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відрізка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таким чином,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відноситься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більшої</a:t>
            </a:r>
            <a:r>
              <a:rPr lang="ru-RU" sz="2000" dirty="0" smtClean="0"/>
              <a:t>, як велика до </a:t>
            </a:r>
            <a:r>
              <a:rPr lang="ru-RU" sz="2000" dirty="0" err="1" smtClean="0"/>
              <a:t>цілого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відрізку</a:t>
            </a:r>
            <a:r>
              <a:rPr lang="ru-RU" sz="20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Фронтальна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3_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1643050"/>
            <a:ext cx="3428992" cy="380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Золотий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перетин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3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1428736"/>
            <a:ext cx="3984684" cy="4271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29190" y="2071678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Закон </a:t>
            </a:r>
            <a:r>
              <a:rPr lang="ru-RU" sz="2000" dirty="0" err="1" smtClean="0"/>
              <a:t>пропорцій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 </a:t>
            </a:r>
            <a:r>
              <a:rPr lang="ru-RU" sz="2000" dirty="0" smtClean="0"/>
              <a:t>по Леонардо  да </a:t>
            </a:r>
            <a:r>
              <a:rPr lang="ru-RU" sz="2000" dirty="0" err="1" smtClean="0"/>
              <a:t>Вінчи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Масштабность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71736" y="2285992"/>
            <a:ext cx="3929090" cy="28481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4414" y="1428736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Масштабность – соразмерность принятому эталону. </a:t>
            </a:r>
          </a:p>
          <a:p>
            <a:r>
              <a:rPr lang="ru-RU" dirty="0" smtClean="0"/>
              <a:t>В предметном мире людей эталоном является сам человек, ибо «Человек есть мера всех вещей»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_4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46414" y="1695796"/>
            <a:ext cx="6251171" cy="3466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Тии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2357430"/>
            <a:ext cx="3643338" cy="30653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157161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Сюжетно-образотворча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2285992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Таке</a:t>
            </a:r>
            <a:r>
              <a:rPr lang="ru-RU" sz="2000" dirty="0" smtClean="0"/>
              <a:t> </a:t>
            </a:r>
            <a:r>
              <a:rPr lang="ru-RU" sz="2000" dirty="0" err="1" smtClean="0"/>
              <a:t>твір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автономний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самодостатній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повинен </a:t>
            </a:r>
            <a:r>
              <a:rPr lang="ru-RU" sz="2000" dirty="0" err="1" smtClean="0"/>
              <a:t>залежати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оточення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Тии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714488"/>
            <a:ext cx="2714644" cy="3773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4810" y="1714488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Декоративно-тематична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композиція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478632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Фаворский. Из цикла «Рассказы о животных»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Декоративна </a:t>
            </a:r>
            <a:r>
              <a:rPr lang="ru-RU" sz="2800" b="1" dirty="0" err="1" smtClean="0">
                <a:solidFill>
                  <a:srgbClr val="00B050"/>
                </a:solidFill>
              </a:rPr>
              <a:t>композиція</a:t>
            </a:r>
            <a:r>
              <a:rPr lang="ru-RU" sz="2800" b="1" dirty="0" smtClean="0">
                <a:solidFill>
                  <a:srgbClr val="00B050"/>
                </a:solidFill>
              </a:rPr>
              <a:t> на тему «</a:t>
            </a:r>
            <a:r>
              <a:rPr lang="ru-RU" sz="2800" b="1" dirty="0" err="1" smtClean="0">
                <a:solidFill>
                  <a:srgbClr val="00B050"/>
                </a:solidFill>
              </a:rPr>
              <a:t>Сонце</a:t>
            </a:r>
            <a:r>
              <a:rPr lang="ru-RU" sz="2800" b="1" dirty="0" smtClean="0">
                <a:solidFill>
                  <a:srgbClr val="00B050"/>
                </a:solidFill>
              </a:rPr>
              <a:t>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61_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1857364"/>
            <a:ext cx="2442053" cy="2298572"/>
          </a:xfrm>
          <a:prstGeom prst="rect">
            <a:avLst/>
          </a:prstGeom>
        </p:spPr>
      </p:pic>
      <p:pic>
        <p:nvPicPr>
          <p:cNvPr id="4" name="Рисунок 3" descr="3_61_b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00364" y="3286124"/>
            <a:ext cx="3016380" cy="2845843"/>
          </a:xfrm>
          <a:prstGeom prst="rect">
            <a:avLst/>
          </a:prstGeom>
        </p:spPr>
      </p:pic>
      <p:pic>
        <p:nvPicPr>
          <p:cNvPr id="5" name="Рисунок 4" descr="3_61_c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86446" y="1928802"/>
            <a:ext cx="2509838" cy="2494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1143000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00B050"/>
                </a:solidFill>
              </a:rPr>
              <a:t>Композиція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err="1" smtClean="0">
                <a:solidFill>
                  <a:srgbClr val="00B050"/>
                </a:solidFill>
              </a:rPr>
              <a:t>предметних</a:t>
            </a:r>
            <a:r>
              <a:rPr lang="ru-RU" sz="3200" b="1" dirty="0" smtClean="0">
                <a:solidFill>
                  <a:srgbClr val="00B050"/>
                </a:solidFill>
              </a:rPr>
              <a:t> форм (</a:t>
            </a:r>
            <a:r>
              <a:rPr lang="ru-RU" sz="3200" b="1" dirty="0" err="1" smtClean="0">
                <a:solidFill>
                  <a:srgbClr val="00B050"/>
                </a:solidFill>
              </a:rPr>
              <a:t>натюрморти</a:t>
            </a:r>
            <a:r>
              <a:rPr lang="ru-RU" sz="3200" b="1" dirty="0" smtClean="0">
                <a:solidFill>
                  <a:srgbClr val="00B050"/>
                </a:solidFill>
              </a:rPr>
              <a:t>)</a:t>
            </a:r>
            <a:endParaRPr lang="ru-RU" dirty="0"/>
          </a:p>
        </p:txBody>
      </p:sp>
      <p:pic>
        <p:nvPicPr>
          <p:cNvPr id="3" name="Рисунок 2" descr="3_6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84" y="2143116"/>
            <a:ext cx="4500594" cy="361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Формальна </a:t>
            </a:r>
            <a:r>
              <a:rPr lang="ru-RU" sz="2800" b="1" dirty="0" err="1" smtClean="0">
                <a:solidFill>
                  <a:srgbClr val="00B050"/>
                </a:solidFill>
              </a:rPr>
              <a:t>композиція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Формальна </a:t>
            </a:r>
            <a:r>
              <a:rPr lang="ru-RU" sz="2000" dirty="0" err="1" smtClean="0"/>
              <a:t>композиція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плям</a:t>
            </a:r>
            <a:r>
              <a:rPr lang="ru-RU" sz="2000" dirty="0" smtClean="0"/>
              <a:t>, вона </a:t>
            </a:r>
            <a:r>
              <a:rPr lang="ru-RU" sz="2000" dirty="0" err="1" smtClean="0"/>
              <a:t>висловлює</a:t>
            </a:r>
            <a:r>
              <a:rPr lang="ru-RU" sz="2000" dirty="0" smtClean="0"/>
              <a:t> </a:t>
            </a:r>
            <a:r>
              <a:rPr lang="ru-RU" sz="2000" dirty="0" err="1" smtClean="0"/>
              <a:t>логіку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побудови</a:t>
            </a:r>
            <a:r>
              <a:rPr lang="ru-RU" sz="2000" dirty="0" smtClean="0"/>
              <a:t>.</a:t>
            </a:r>
            <a:endParaRPr lang="ru-RU" dirty="0"/>
          </a:p>
        </p:txBody>
      </p:sp>
      <p:pic>
        <p:nvPicPr>
          <p:cNvPr id="4" name="Рисунок 3" descr="3_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714620"/>
            <a:ext cx="2357438" cy="3328702"/>
          </a:xfrm>
          <a:prstGeom prst="rect">
            <a:avLst/>
          </a:prstGeom>
        </p:spPr>
      </p:pic>
      <p:pic>
        <p:nvPicPr>
          <p:cNvPr id="5" name="Рисунок 4" descr="3_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143248"/>
            <a:ext cx="3575878" cy="2534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Відношення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«</a:t>
            </a:r>
            <a:r>
              <a:rPr lang="ru-RU" sz="2800" b="1" dirty="0" err="1" smtClean="0">
                <a:solidFill>
                  <a:srgbClr val="00B050"/>
                </a:solidFill>
              </a:rPr>
              <a:t>елементи</a:t>
            </a:r>
            <a:r>
              <a:rPr lang="ru-RU" sz="2800" b="1" dirty="0" smtClean="0">
                <a:solidFill>
                  <a:srgbClr val="00B050"/>
                </a:solidFill>
              </a:rPr>
              <a:t> - </a:t>
            </a:r>
            <a:r>
              <a:rPr lang="ru-RU" sz="2800" b="1" dirty="0" err="1" smtClean="0">
                <a:solidFill>
                  <a:srgbClr val="00B050"/>
                </a:solidFill>
              </a:rPr>
              <a:t>простір</a:t>
            </a:r>
            <a:r>
              <a:rPr lang="ru-RU" sz="2800" b="1" dirty="0" smtClean="0">
                <a:solidFill>
                  <a:srgbClr val="00B050"/>
                </a:solidFill>
              </a:rPr>
              <a:t>» в </a:t>
            </a:r>
            <a:r>
              <a:rPr lang="ru-RU" sz="2800" b="1" dirty="0" err="1" smtClean="0">
                <a:solidFill>
                  <a:srgbClr val="00B050"/>
                </a:solidFill>
              </a:rPr>
              <a:t>композиції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928802"/>
            <a:ext cx="2928958" cy="3468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43372" y="2928934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Домінанта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елементів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Відношення</a:t>
            </a:r>
            <a:r>
              <a:rPr lang="ru-RU" sz="2800" b="1" dirty="0" smtClean="0">
                <a:solidFill>
                  <a:srgbClr val="00B050"/>
                </a:solidFill>
              </a:rPr>
              <a:t> «</a:t>
            </a:r>
            <a:r>
              <a:rPr lang="ru-RU" sz="2800" b="1" dirty="0" err="1" smtClean="0">
                <a:solidFill>
                  <a:srgbClr val="00B050"/>
                </a:solidFill>
              </a:rPr>
              <a:t>елементи</a:t>
            </a:r>
            <a:r>
              <a:rPr lang="ru-RU" sz="2800" b="1" dirty="0" smtClean="0">
                <a:solidFill>
                  <a:srgbClr val="00B050"/>
                </a:solidFill>
              </a:rPr>
              <a:t> - </a:t>
            </a:r>
            <a:r>
              <a:rPr lang="ru-RU" sz="2800" b="1" dirty="0" err="1" smtClean="0">
                <a:solidFill>
                  <a:srgbClr val="00B050"/>
                </a:solidFill>
              </a:rPr>
              <a:t>простір</a:t>
            </a:r>
            <a:r>
              <a:rPr lang="ru-RU" sz="2800" b="1" dirty="0" smtClean="0">
                <a:solidFill>
                  <a:srgbClr val="00B050"/>
                </a:solidFill>
              </a:rPr>
              <a:t>» в </a:t>
            </a:r>
            <a:r>
              <a:rPr lang="ru-RU" sz="2800" b="1" dirty="0" err="1" smtClean="0">
                <a:solidFill>
                  <a:srgbClr val="00B050"/>
                </a:solidFill>
              </a:rPr>
              <a:t>композиції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2928934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Домінанта</a:t>
            </a:r>
            <a:r>
              <a:rPr lang="ru-RU" sz="2800" b="1" dirty="0" smtClean="0">
                <a:solidFill>
                  <a:srgbClr val="00B050"/>
                </a:solidFill>
              </a:rPr>
              <a:t> простору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3_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928802"/>
            <a:ext cx="2643206" cy="3154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</a:t>
            </a:r>
            <a:r>
              <a:rPr lang="en-US" dirty="0" smtClean="0">
                <a:solidFill>
                  <a:srgbClr val="00B050"/>
                </a:solidFill>
              </a:rPr>
              <a:t>’</a:t>
            </a:r>
            <a:r>
              <a:rPr lang="ru-RU" dirty="0" err="1" smtClean="0">
                <a:solidFill>
                  <a:srgbClr val="00B050"/>
                </a:solidFill>
              </a:rPr>
              <a:t>ємно</a:t>
            </a:r>
            <a:r>
              <a:rPr lang="ru-RU" dirty="0" smtClean="0">
                <a:solidFill>
                  <a:srgbClr val="00B050"/>
                </a:solidFill>
              </a:rPr>
              <a:t>- </a:t>
            </a:r>
            <a:r>
              <a:rPr lang="ru-RU" dirty="0" err="1" smtClean="0">
                <a:solidFill>
                  <a:srgbClr val="00B050"/>
                </a:solidFill>
              </a:rPr>
              <a:t>фронтальн</a:t>
            </a:r>
            <a:r>
              <a:rPr lang="uk-UA" dirty="0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композиції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43174" y="1857364"/>
            <a:ext cx="3571900" cy="30251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480" y="507207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Б. </a:t>
            </a:r>
            <a:r>
              <a:rPr lang="ru-RU" dirty="0" err="1" smtClean="0"/>
              <a:t>Гришович</a:t>
            </a:r>
            <a:r>
              <a:rPr lang="ru-RU" dirty="0" smtClean="0"/>
              <a:t>. Фрагмент фасада </a:t>
            </a:r>
            <a:r>
              <a:rPr lang="ru-RU" dirty="0" err="1" smtClean="0"/>
              <a:t>типографії</a:t>
            </a:r>
            <a:r>
              <a:rPr lang="ru-RU" dirty="0" smtClean="0"/>
              <a:t> Березина, 1905-1906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Відношення</a:t>
            </a:r>
            <a:r>
              <a:rPr lang="ru-RU" sz="2800" b="1" dirty="0" smtClean="0">
                <a:solidFill>
                  <a:srgbClr val="00B050"/>
                </a:solidFill>
              </a:rPr>
              <a:t> «</a:t>
            </a:r>
            <a:r>
              <a:rPr lang="ru-RU" sz="2800" b="1" dirty="0" err="1" smtClean="0">
                <a:solidFill>
                  <a:srgbClr val="00B050"/>
                </a:solidFill>
              </a:rPr>
              <a:t>елементи</a:t>
            </a:r>
            <a:r>
              <a:rPr lang="ru-RU" sz="2800" b="1" dirty="0" smtClean="0">
                <a:solidFill>
                  <a:srgbClr val="00B050"/>
                </a:solidFill>
              </a:rPr>
              <a:t> - </a:t>
            </a:r>
            <a:r>
              <a:rPr lang="ru-RU" sz="2800" b="1" dirty="0" err="1" smtClean="0">
                <a:solidFill>
                  <a:srgbClr val="00B050"/>
                </a:solidFill>
              </a:rPr>
              <a:t>простір</a:t>
            </a:r>
            <a:r>
              <a:rPr lang="ru-RU" sz="2800" b="1" dirty="0" smtClean="0">
                <a:solidFill>
                  <a:srgbClr val="00B050"/>
                </a:solidFill>
              </a:rPr>
              <a:t>» в </a:t>
            </a:r>
            <a:r>
              <a:rPr lang="ru-RU" sz="2800" b="1" dirty="0" err="1" smtClean="0">
                <a:solidFill>
                  <a:srgbClr val="00B050"/>
                </a:solidFill>
              </a:rPr>
              <a:t>композиції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2928934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Рівнозначність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елементів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і</a:t>
            </a:r>
            <a:r>
              <a:rPr lang="ru-RU" sz="2800" b="1" dirty="0" smtClean="0">
                <a:solidFill>
                  <a:srgbClr val="00B050"/>
                </a:solidFill>
              </a:rPr>
              <a:t> простору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3_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143116"/>
            <a:ext cx="2714644" cy="322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Статична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динамічна</a:t>
            </a:r>
            <a:r>
              <a:rPr lang="ru-RU" dirty="0" smtClean="0">
                <a:solidFill>
                  <a:srgbClr val="00B050"/>
                </a:solidFill>
              </a:rPr>
              <a:t> формальна </a:t>
            </a:r>
            <a:r>
              <a:rPr lang="ru-RU" dirty="0" err="1" smtClean="0">
                <a:solidFill>
                  <a:srgbClr val="00B050"/>
                </a:solidFill>
              </a:rPr>
              <a:t>композиція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1928802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</a:t>
            </a:r>
            <a:r>
              <a:rPr lang="ru-RU" sz="2000" dirty="0" err="1" smtClean="0"/>
              <a:t>вираження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pPr marL="711200" indent="-261938">
              <a:buFont typeface="Arial" pitchFamily="34" charset="0"/>
              <a:buChar char="•"/>
            </a:pPr>
            <a:r>
              <a:rPr lang="ru-RU" sz="2000" dirty="0" err="1" smtClean="0"/>
              <a:t>фігури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гострими</a:t>
            </a:r>
            <a:r>
              <a:rPr lang="ru-RU" sz="2000" dirty="0" smtClean="0"/>
              <a:t> кутами;</a:t>
            </a:r>
          </a:p>
          <a:p>
            <a:pPr marL="711200" indent="-261938">
              <a:buFont typeface="Arial" pitchFamily="34" charset="0"/>
              <a:buChar char="•"/>
            </a:pPr>
            <a:r>
              <a:rPr lang="ru-RU" sz="2000" dirty="0" err="1" smtClean="0"/>
              <a:t>вільний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 перед «</a:t>
            </a:r>
            <a:r>
              <a:rPr lang="ru-RU" sz="2000" dirty="0" err="1" smtClean="0"/>
              <a:t>рухомим</a:t>
            </a:r>
            <a:r>
              <a:rPr lang="ru-RU" sz="2000" dirty="0" smtClean="0"/>
              <a:t>» </a:t>
            </a:r>
            <a:r>
              <a:rPr lang="ru-RU" sz="2000" dirty="0" err="1" smtClean="0"/>
              <a:t>об'єктом</a:t>
            </a:r>
            <a:r>
              <a:rPr lang="ru-RU" sz="2000" dirty="0" smtClean="0"/>
              <a:t>;</a:t>
            </a:r>
          </a:p>
          <a:p>
            <a:pPr marL="711200" indent="-261938">
              <a:buFont typeface="Arial" pitchFamily="34" charset="0"/>
              <a:buChar char="•"/>
            </a:pPr>
            <a:r>
              <a:rPr lang="ru-RU" sz="2000" dirty="0" err="1" smtClean="0"/>
              <a:t>напрямок</a:t>
            </a:r>
            <a:r>
              <a:rPr lang="ru-RU" sz="2000" dirty="0" smtClean="0"/>
              <a:t> по </a:t>
            </a:r>
            <a:r>
              <a:rPr lang="ru-RU" sz="2000" dirty="0" err="1" smtClean="0"/>
              <a:t>діагональним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лініях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3_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1785926"/>
            <a:ext cx="3032456" cy="4390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Статична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динамічна</a:t>
            </a:r>
            <a:r>
              <a:rPr lang="ru-RU" dirty="0" smtClean="0">
                <a:solidFill>
                  <a:srgbClr val="00B050"/>
                </a:solidFill>
              </a:rPr>
              <a:t> формальна </a:t>
            </a:r>
            <a:r>
              <a:rPr lang="ru-RU" dirty="0" err="1" smtClean="0">
                <a:solidFill>
                  <a:srgbClr val="00B050"/>
                </a:solidFill>
              </a:rPr>
              <a:t>композиція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1928802"/>
            <a:ext cx="4500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вираження</a:t>
            </a:r>
            <a:r>
              <a:rPr lang="ru-RU" dirty="0" smtClean="0"/>
              <a:t> статики, </a:t>
            </a:r>
            <a:r>
              <a:rPr lang="ru-RU" dirty="0" err="1" smtClean="0"/>
              <a:t>спокою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711200" indent="-363538">
              <a:buFont typeface="Arial" pitchFamily="34" charset="0"/>
              <a:buChar char="•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діагональних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;</a:t>
            </a:r>
          </a:p>
          <a:p>
            <a:pPr marL="711200" indent="-363538">
              <a:buFont typeface="Arial" pitchFamily="34" charset="0"/>
              <a:buChar char="•"/>
            </a:pP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простору;</a:t>
            </a:r>
          </a:p>
          <a:p>
            <a:pPr marL="711200" indent="-363538">
              <a:buFont typeface="Arial" pitchFamily="34" charset="0"/>
              <a:buChar char="•"/>
            </a:pPr>
            <a:r>
              <a:rPr lang="ru-RU" dirty="0" err="1" smtClean="0"/>
              <a:t>симетрія</a:t>
            </a:r>
            <a:r>
              <a:rPr lang="ru-RU" dirty="0" smtClean="0"/>
              <a:t>, </a:t>
            </a:r>
            <a:r>
              <a:rPr lang="ru-RU" dirty="0" err="1" smtClean="0"/>
              <a:t>врівноваженість</a:t>
            </a:r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5" name="Рисунок 4" descr="3_7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785926"/>
            <a:ext cx="3059242" cy="386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Використані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джерела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785926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err="1" smtClean="0"/>
              <a:t>Навчально-методичний</a:t>
            </a:r>
            <a:r>
              <a:rPr lang="ru-RU" sz="2400" dirty="0" smtClean="0"/>
              <a:t> комплекс «</a:t>
            </a:r>
            <a:r>
              <a:rPr lang="ru-RU" sz="2400" dirty="0" err="1" smtClean="0"/>
              <a:t>Основи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графічного</a:t>
            </a:r>
            <a:r>
              <a:rPr lang="ru-RU" sz="2400" dirty="0" smtClean="0"/>
              <a:t> дизайну» О. </a:t>
            </a:r>
            <a:r>
              <a:rPr lang="ru-RU" sz="2400" dirty="0" err="1" smtClean="0"/>
              <a:t>Яцюк</a:t>
            </a:r>
            <a:r>
              <a:rPr lang="ru-RU" sz="2400" dirty="0" smtClean="0"/>
              <a:t> (Санкт-Петербург «</a:t>
            </a:r>
            <a:r>
              <a:rPr lang="ru-RU" sz="2400" dirty="0" err="1" smtClean="0"/>
              <a:t>БХВ-Петербург</a:t>
            </a:r>
            <a:r>
              <a:rPr lang="ru-RU" sz="2400" dirty="0" smtClean="0"/>
              <a:t>» 2004р) + CD;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</a:t>
            </a:r>
            <a:r>
              <a:rPr lang="en-US" dirty="0" smtClean="0">
                <a:solidFill>
                  <a:srgbClr val="00B050"/>
                </a:solidFill>
              </a:rPr>
              <a:t>’</a:t>
            </a:r>
            <a:r>
              <a:rPr lang="uk-UA" dirty="0" smtClean="0">
                <a:solidFill>
                  <a:srgbClr val="00B050"/>
                </a:solidFill>
              </a:rPr>
              <a:t>є</a:t>
            </a:r>
            <a:r>
              <a:rPr lang="ru-RU" dirty="0" err="1" smtClean="0">
                <a:solidFill>
                  <a:srgbClr val="00B050"/>
                </a:solidFill>
              </a:rPr>
              <a:t>мна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композиція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1214422"/>
            <a:ext cx="2071702" cy="364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507207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Объемная композиция. Вазочка. Чугун. </a:t>
            </a:r>
            <a:r>
              <a:rPr lang="ru-RU" dirty="0" err="1" smtClean="0"/>
              <a:t>Каслинское</a:t>
            </a:r>
            <a:r>
              <a:rPr lang="ru-RU" dirty="0" smtClean="0"/>
              <a:t> литье. Начало </a:t>
            </a:r>
            <a:r>
              <a:rPr lang="en-US" dirty="0" smtClean="0"/>
              <a:t>XX </a:t>
            </a:r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643050"/>
            <a:ext cx="4929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Якщо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наслідок</a:t>
            </a:r>
            <a:r>
              <a:rPr lang="ru-RU" sz="2000" dirty="0" smtClean="0"/>
              <a:t> 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з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напрямками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присутній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напрямок</a:t>
            </a:r>
            <a:r>
              <a:rPr lang="ru-RU" sz="2000" dirty="0" smtClean="0"/>
              <a:t>– </a:t>
            </a:r>
            <a:r>
              <a:rPr lang="ru-RU" sz="2000" dirty="0" err="1" smtClean="0"/>
              <a:t>глибина</a:t>
            </a:r>
            <a:r>
              <a:rPr lang="ru-RU" sz="2000" dirty="0" smtClean="0"/>
              <a:t>, - </a:t>
            </a:r>
            <a:r>
              <a:rPr lang="ru-RU" sz="2000" dirty="0" err="1" smtClean="0"/>
              <a:t>створюється</a:t>
            </a:r>
            <a:r>
              <a:rPr lang="ru-RU" sz="2000" dirty="0" smtClean="0"/>
              <a:t> об</a:t>
            </a:r>
            <a:r>
              <a:rPr lang="en-US" sz="2000" dirty="0" smtClean="0"/>
              <a:t>’</a:t>
            </a:r>
            <a:r>
              <a:rPr lang="uk-UA" sz="2000" dirty="0" smtClean="0"/>
              <a:t>є</a:t>
            </a:r>
            <a:r>
              <a:rPr lang="ru-RU" sz="2000" dirty="0" err="1" smtClean="0"/>
              <a:t>мна</a:t>
            </a:r>
            <a:r>
              <a:rPr lang="ru-RU" sz="2000" dirty="0" smtClean="0"/>
              <a:t> форма.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Просторова композиція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3_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1857364"/>
            <a:ext cx="2368056" cy="32579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5286388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Просторова</a:t>
            </a:r>
            <a:r>
              <a:rPr lang="ru-RU" dirty="0" smtClean="0"/>
              <a:t> </a:t>
            </a:r>
            <a:r>
              <a:rPr lang="ru-RU" dirty="0" err="1" smtClean="0"/>
              <a:t>композиція</a:t>
            </a:r>
            <a:r>
              <a:rPr lang="ru-RU" dirty="0" smtClean="0"/>
              <a:t>, І. </a:t>
            </a:r>
            <a:r>
              <a:rPr lang="ru-RU" dirty="0" err="1" smtClean="0"/>
              <a:t>Кузнєцов</a:t>
            </a:r>
            <a:r>
              <a:rPr lang="ru-RU" dirty="0" smtClean="0"/>
              <a:t>. </a:t>
            </a:r>
            <a:r>
              <a:rPr lang="ru-RU" dirty="0" err="1" smtClean="0"/>
              <a:t>Саввінское</a:t>
            </a:r>
            <a:r>
              <a:rPr lang="ru-RU" dirty="0" smtClean="0"/>
              <a:t> </a:t>
            </a:r>
            <a:r>
              <a:rPr lang="ru-RU" dirty="0" err="1" smtClean="0"/>
              <a:t>подвір'ї</a:t>
            </a:r>
            <a:r>
              <a:rPr lang="ru-RU" dirty="0" smtClean="0"/>
              <a:t>. </a:t>
            </a:r>
            <a:r>
              <a:rPr lang="ru-RU" dirty="0" err="1" smtClean="0"/>
              <a:t>Парадні</a:t>
            </a:r>
            <a:r>
              <a:rPr lang="ru-RU" dirty="0" smtClean="0"/>
              <a:t> сходи.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1857364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компоненти</a:t>
            </a:r>
            <a:r>
              <a:rPr lang="ru-RU" sz="2000" dirty="0" smtClean="0"/>
              <a:t>,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просторова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композиція</a:t>
            </a:r>
            <a:r>
              <a:rPr lang="ru-RU" sz="2000" dirty="0" smtClean="0"/>
              <a:t> - </a:t>
            </a:r>
            <a:r>
              <a:rPr lang="ru-RU" sz="2000" dirty="0" err="1" smtClean="0"/>
              <a:t>обсяги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285992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B050"/>
                </a:solidFill>
              </a:rPr>
              <a:t>Рівновага</a:t>
            </a:r>
            <a:r>
              <a:rPr lang="ru-RU" sz="2400" b="1" dirty="0" smtClean="0">
                <a:solidFill>
                  <a:srgbClr val="00B050"/>
                </a:solidFill>
              </a:rPr>
              <a:t>;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B050"/>
                </a:solidFill>
              </a:rPr>
              <a:t>Єдність</a:t>
            </a:r>
            <a:r>
              <a:rPr lang="ru-RU" sz="2400" b="1" dirty="0" smtClean="0">
                <a:solidFill>
                  <a:srgbClr val="00B050"/>
                </a:solidFill>
              </a:rPr>
              <a:t> та </a:t>
            </a:r>
            <a:r>
              <a:rPr lang="ru-RU" sz="2400" b="1" dirty="0" err="1" smtClean="0">
                <a:solidFill>
                  <a:srgbClr val="00B050"/>
                </a:solidFill>
              </a:rPr>
              <a:t>узгодженість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усіх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частин</a:t>
            </a:r>
            <a:r>
              <a:rPr lang="ru-RU" sz="2400" b="1" dirty="0" smtClean="0">
                <a:solidFill>
                  <a:srgbClr val="00B050"/>
                </a:solidFill>
              </a:rPr>
              <a:t>;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Рівновага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71612"/>
            <a:ext cx="75009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smtClean="0"/>
              <a:t>стан, при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збалансовані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собою.</a:t>
            </a:r>
          </a:p>
          <a:p>
            <a:endParaRPr lang="ru-RU" sz="2000" dirty="0" smtClean="0"/>
          </a:p>
          <a:p>
            <a:pPr algn="just"/>
            <a:r>
              <a:rPr lang="ru-RU" sz="2000" dirty="0" err="1" smtClean="0"/>
              <a:t>Рівновага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симетрії</a:t>
            </a:r>
            <a:r>
              <a:rPr lang="ru-RU" sz="2000" dirty="0" smtClean="0"/>
              <a:t> -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 algn="just"/>
            <a:r>
              <a:rPr lang="ru-RU" sz="2000" dirty="0" err="1" smtClean="0"/>
              <a:t>Симетрія</a:t>
            </a:r>
            <a:r>
              <a:rPr lang="ru-RU" sz="2000" dirty="0" smtClean="0"/>
              <a:t> -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порядок, </a:t>
            </a:r>
            <a:r>
              <a:rPr lang="ru-RU" sz="2000" dirty="0" err="1" smtClean="0"/>
              <a:t>математична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закономірність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розташовуються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повторювані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відносно</a:t>
            </a:r>
            <a:r>
              <a:rPr lang="ru-RU" sz="2000" dirty="0" smtClean="0"/>
              <a:t> один одного на 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просторі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Дз</a:t>
            </a:r>
            <a:r>
              <a:rPr lang="ru-RU" dirty="0" err="1" smtClean="0">
                <a:solidFill>
                  <a:srgbClr val="00B050"/>
                </a:solidFill>
              </a:rPr>
              <a:t>еркальна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симетрія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3_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643050"/>
            <a:ext cx="3370264" cy="2556518"/>
          </a:xfrm>
          <a:prstGeom prst="rect">
            <a:avLst/>
          </a:prstGeom>
        </p:spPr>
      </p:pic>
      <p:pic>
        <p:nvPicPr>
          <p:cNvPr id="5" name="Рисунок 4" descr="3_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3357562"/>
            <a:ext cx="3536964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Осьова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чи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симетрія</a:t>
            </a:r>
            <a:r>
              <a:rPr lang="ru-RU" dirty="0" smtClean="0">
                <a:solidFill>
                  <a:srgbClr val="00B050"/>
                </a:solidFill>
              </a:rPr>
              <a:t> повороту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3_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1500174"/>
            <a:ext cx="2002948" cy="4500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2857496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Осьова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симетрія</a:t>
            </a:r>
            <a:r>
              <a:rPr lang="ru-RU" sz="2000" dirty="0" smtClean="0"/>
              <a:t>. </a:t>
            </a:r>
            <a:r>
              <a:rPr lang="ru-RU" sz="2000" dirty="0" err="1" smtClean="0"/>
              <a:t>Ж.Пілон</a:t>
            </a:r>
            <a:r>
              <a:rPr lang="ru-RU" sz="2000" dirty="0" smtClean="0"/>
              <a:t>. Три </a:t>
            </a:r>
            <a:r>
              <a:rPr lang="ru-RU" sz="2000" dirty="0" err="1" smtClean="0"/>
              <a:t>грації</a:t>
            </a:r>
            <a:r>
              <a:rPr lang="ru-RU" sz="2000" dirty="0" smtClean="0"/>
              <a:t>. </a:t>
            </a:r>
            <a:r>
              <a:rPr lang="ru-RU" sz="2000" dirty="0" err="1" smtClean="0"/>
              <a:t>Ок</a:t>
            </a:r>
            <a:r>
              <a:rPr lang="ru-RU" sz="2000" dirty="0" smtClean="0"/>
              <a:t>. 1560 </a:t>
            </a:r>
            <a:r>
              <a:rPr lang="ru-RU" sz="2000" dirty="0" err="1" smtClean="0"/>
              <a:t>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10069040</Template>
  <TotalTime>228</TotalTime>
  <Words>585</Words>
  <Application>Microsoft Office PowerPoint</Application>
  <PresentationFormat>Экран (4:3)</PresentationFormat>
  <Paragraphs>85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КОМПОЗИЦІЯ</vt:lpstr>
      <vt:lpstr>Фронтальна композиція</vt:lpstr>
      <vt:lpstr>Об’ємно- фронтальні композиції</vt:lpstr>
      <vt:lpstr>Об’ємна композиція</vt:lpstr>
      <vt:lpstr>Просторова композиція</vt:lpstr>
      <vt:lpstr>Основні закони композиції</vt:lpstr>
      <vt:lpstr>Рівновага</vt:lpstr>
      <vt:lpstr>Дзеркальна симетрія</vt:lpstr>
      <vt:lpstr>Осьова чи симетрія повороту</vt:lpstr>
      <vt:lpstr>Перенос</vt:lpstr>
      <vt:lpstr>Рівновага несиметричної композиції</vt:lpstr>
      <vt:lpstr>Рівновага несиметричної композиції</vt:lpstr>
      <vt:lpstr>Рівновага несиметричної композиції</vt:lpstr>
      <vt:lpstr>Рівновага</vt:lpstr>
      <vt:lpstr>Центр композиції</vt:lpstr>
      <vt:lpstr>Формат фронтальної композиції</vt:lpstr>
      <vt:lpstr>Формат фронтальної композиції</vt:lpstr>
      <vt:lpstr>Формат фронтальної композиції</vt:lpstr>
      <vt:lpstr>Пропорційність і масштабність</vt:lpstr>
      <vt:lpstr>Золотий перетин</vt:lpstr>
      <vt:lpstr>Масштабность</vt:lpstr>
      <vt:lpstr>Слайд 22</vt:lpstr>
      <vt:lpstr>Тии композиції</vt:lpstr>
      <vt:lpstr>Тии композиції</vt:lpstr>
      <vt:lpstr>Декоративна композиція на тему «Сонце»</vt:lpstr>
      <vt:lpstr>Композиція предметних форм (натюрморти)</vt:lpstr>
      <vt:lpstr>Формальна композиція</vt:lpstr>
      <vt:lpstr>Відношення «елементи - простір» в композиції</vt:lpstr>
      <vt:lpstr>Відношення «елементи - простір» в композиції</vt:lpstr>
      <vt:lpstr>Відношення «елементи - простір» в композиції</vt:lpstr>
      <vt:lpstr>Статична і динамічна формальна композиція</vt:lpstr>
      <vt:lpstr>Статична і динамічна формальна композиція</vt:lpstr>
      <vt:lpstr>Використані джерела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КОМПОЗИЦИЯ</dc:title>
  <dc:creator>ugra</dc:creator>
  <cp:lastModifiedBy>RePack by Diakov</cp:lastModifiedBy>
  <cp:revision>26</cp:revision>
  <dcterms:created xsi:type="dcterms:W3CDTF">2011-01-04T18:16:22Z</dcterms:created>
  <dcterms:modified xsi:type="dcterms:W3CDTF">2016-12-10T12:22:37Z</dcterms:modified>
</cp:coreProperties>
</file>